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49" r:id="rId2"/>
  </p:sldMasterIdLst>
  <p:notesMasterIdLst>
    <p:notesMasterId r:id="rId38"/>
  </p:notesMasterIdLst>
  <p:sldIdLst>
    <p:sldId id="256" r:id="rId3"/>
    <p:sldId id="257" r:id="rId4"/>
    <p:sldId id="271" r:id="rId5"/>
    <p:sldId id="272" r:id="rId6"/>
    <p:sldId id="273" r:id="rId7"/>
    <p:sldId id="274" r:id="rId8"/>
    <p:sldId id="275" r:id="rId9"/>
    <p:sldId id="276" r:id="rId10"/>
    <p:sldId id="277" r:id="rId11"/>
    <p:sldId id="278" r:id="rId12"/>
    <p:sldId id="280" r:id="rId13"/>
    <p:sldId id="281" r:id="rId14"/>
    <p:sldId id="282" r:id="rId15"/>
    <p:sldId id="303" r:id="rId16"/>
    <p:sldId id="283" r:id="rId17"/>
    <p:sldId id="284" r:id="rId18"/>
    <p:sldId id="304" r:id="rId19"/>
    <p:sldId id="285" r:id="rId20"/>
    <p:sldId id="286" r:id="rId21"/>
    <p:sldId id="287" r:id="rId22"/>
    <p:sldId id="288" r:id="rId23"/>
    <p:sldId id="289" r:id="rId24"/>
    <p:sldId id="290" r:id="rId25"/>
    <p:sldId id="291" r:id="rId26"/>
    <p:sldId id="292" r:id="rId27"/>
    <p:sldId id="294" r:id="rId28"/>
    <p:sldId id="295" r:id="rId29"/>
    <p:sldId id="296" r:id="rId30"/>
    <p:sldId id="297" r:id="rId31"/>
    <p:sldId id="298" r:id="rId32"/>
    <p:sldId id="299" r:id="rId33"/>
    <p:sldId id="300" r:id="rId34"/>
    <p:sldId id="301" r:id="rId35"/>
    <p:sldId id="302" r:id="rId36"/>
    <p:sldId id="305" r:id="rId37"/>
  </p:sldIdLst>
  <p:sldSz cx="10160000" cy="7620000"/>
  <p:notesSz cx="6858000" cy="91440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3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3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3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3200" kern="1200">
        <a:solidFill>
          <a:srgbClr val="000000"/>
        </a:solidFill>
        <a:latin typeface="Gill Sans" charset="0"/>
        <a:ea typeface="ヒラギノ角ゴ ProN W3" charset="-128"/>
        <a:cs typeface="+mn-cs"/>
        <a:sym typeface="Gill Sans" charset="0"/>
      </a:defRPr>
    </a:lvl9pPr>
  </p:defaultTextStyle>
  <p:extLst>
    <p:ext uri="{521415D9-36F7-43E2-AB2F-B90AF26B5E84}">
      <p14:sectionLst xmlns:p14="http://schemas.microsoft.com/office/powerpoint/2010/main">
        <p14:section name="Default Section" id="{F49AA3D0-0D20-403D-8223-34B1647BA289}">
          <p14:sldIdLst>
            <p14:sldId id="256"/>
            <p14:sldId id="257"/>
            <p14:sldId id="271"/>
            <p14:sldId id="272"/>
            <p14:sldId id="273"/>
            <p14:sldId id="274"/>
            <p14:sldId id="275"/>
            <p14:sldId id="276"/>
            <p14:sldId id="277"/>
            <p14:sldId id="278"/>
            <p14:sldId id="280"/>
            <p14:sldId id="281"/>
            <p14:sldId id="282"/>
            <p14:sldId id="303"/>
            <p14:sldId id="283"/>
            <p14:sldId id="284"/>
            <p14:sldId id="304"/>
            <p14:sldId id="285"/>
            <p14:sldId id="286"/>
            <p14:sldId id="287"/>
            <p14:sldId id="288"/>
            <p14:sldId id="289"/>
            <p14:sldId id="290"/>
            <p14:sldId id="291"/>
            <p14:sldId id="292"/>
            <p14:sldId id="294"/>
            <p14:sldId id="295"/>
            <p14:sldId id="296"/>
          </p14:sldIdLst>
        </p14:section>
        <p14:section name="Untitled Section" id="{5958C472-18CD-4A5E-B49A-B159A4A4A53B}">
          <p14:sldIdLst>
            <p14:sldId id="297"/>
            <p14:sldId id="298"/>
            <p14:sldId id="299"/>
            <p14:sldId id="300"/>
            <p14:sldId id="301"/>
            <p14:sldId id="302"/>
            <p14:sldId id="305"/>
          </p14:sldIdLst>
        </p14:section>
        <p14:section name="Untitled Section" id="{7F6B3FFD-CC13-40B8-B56A-350FACCABE1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19" autoAdjust="0"/>
    <p:restoredTop sz="64607" autoAdjust="0"/>
  </p:normalViewPr>
  <p:slideViewPr>
    <p:cSldViewPr>
      <p:cViewPr>
        <p:scale>
          <a:sx n="62" d="100"/>
          <a:sy n="62" d="100"/>
        </p:scale>
        <p:origin x="-48" y="400"/>
      </p:cViewPr>
      <p:guideLst>
        <p:guide orient="horz" pos="2400"/>
        <p:guide pos="3200"/>
      </p:guideLst>
    </p:cSldViewPr>
  </p:slideViewPr>
  <p:outlineViewPr>
    <p:cViewPr>
      <p:scale>
        <a:sx n="33" d="100"/>
        <a:sy n="33" d="100"/>
      </p:scale>
      <p:origin x="0" y="16716"/>
    </p:cViewPr>
  </p:outlineViewPr>
  <p:notesTextViewPr>
    <p:cViewPr>
      <p:scale>
        <a:sx n="100" d="100"/>
        <a:sy n="100" d="100"/>
      </p:scale>
      <p:origin x="0" y="0"/>
    </p:cViewPr>
  </p:notesTextViewPr>
  <p:notesViewPr>
    <p:cSldViewPr>
      <p:cViewPr varScale="1">
        <p:scale>
          <a:sx n="57" d="100"/>
          <a:sy n="57" d="100"/>
        </p:scale>
        <p:origin x="-19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endParaRPr lang="en-US" dirty="0"/>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endParaRPr lang="en-US" dirty="0"/>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89E98F8B-C450-4435-9D75-E736E311B3F6}" type="slidenum">
              <a:rPr lang="en-US"/>
              <a:pPr/>
              <a:t>‹#›</a:t>
            </a:fld>
            <a:endParaRPr lang="en-US" dirty="0"/>
          </a:p>
        </p:txBody>
      </p:sp>
    </p:spTree>
    <p:extLst>
      <p:ext uri="{BB962C8B-B14F-4D97-AF65-F5344CB8AC3E}">
        <p14:creationId xmlns:p14="http://schemas.microsoft.com/office/powerpoint/2010/main" val="104616681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mn-ea"/>
        <a:cs typeface="+mn-cs"/>
      </a:defRPr>
    </a:lvl2pPr>
    <a:lvl3pPr marL="914400" algn="l" rtl="0" fontAlgn="base">
      <a:spcBef>
        <a:spcPct val="0"/>
      </a:spcBef>
      <a:spcAft>
        <a:spcPct val="0"/>
      </a:spcAft>
      <a:defRPr sz="1200" kern="1200">
        <a:solidFill>
          <a:schemeClr val="tx1"/>
        </a:solidFill>
        <a:latin typeface="Gill Sans" charset="0"/>
        <a:ea typeface="+mn-ea"/>
        <a:cs typeface="+mn-cs"/>
      </a:defRPr>
    </a:lvl3pPr>
    <a:lvl4pPr marL="1371600" algn="l" rtl="0" fontAlgn="base">
      <a:spcBef>
        <a:spcPct val="0"/>
      </a:spcBef>
      <a:spcAft>
        <a:spcPct val="0"/>
      </a:spcAft>
      <a:defRPr sz="1200" kern="1200">
        <a:solidFill>
          <a:schemeClr val="tx1"/>
        </a:solidFill>
        <a:latin typeface="Gill Sans" charset="0"/>
        <a:ea typeface="+mn-ea"/>
        <a:cs typeface="+mn-cs"/>
      </a:defRPr>
    </a:lvl4pPr>
    <a:lvl5pPr marL="1828800" algn="l" rtl="0" fontAlgn="base">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5CF3C-995D-4F17-A2AF-78DF89504120}" type="slidenum">
              <a:rPr lang="en-US"/>
              <a:pPr/>
              <a:t>1</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10</a:t>
            </a:fld>
            <a:endParaRPr lang="en-US" dirty="0"/>
          </a:p>
        </p:txBody>
      </p:sp>
    </p:spTree>
    <p:extLst>
      <p:ext uri="{BB962C8B-B14F-4D97-AF65-F5344CB8AC3E}">
        <p14:creationId xmlns:p14="http://schemas.microsoft.com/office/powerpoint/2010/main" val="65751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11</a:t>
            </a:fld>
            <a:endParaRPr lang="en-US" dirty="0"/>
          </a:p>
        </p:txBody>
      </p:sp>
    </p:spTree>
    <p:extLst>
      <p:ext uri="{BB962C8B-B14F-4D97-AF65-F5344CB8AC3E}">
        <p14:creationId xmlns:p14="http://schemas.microsoft.com/office/powerpoint/2010/main" val="89030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12</a:t>
            </a:fld>
            <a:endParaRPr lang="en-US" dirty="0"/>
          </a:p>
        </p:txBody>
      </p:sp>
    </p:spTree>
    <p:extLst>
      <p:ext uri="{BB962C8B-B14F-4D97-AF65-F5344CB8AC3E}">
        <p14:creationId xmlns:p14="http://schemas.microsoft.com/office/powerpoint/2010/main" val="3582389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13</a:t>
            </a:fld>
            <a:endParaRPr lang="en-US" dirty="0"/>
          </a:p>
        </p:txBody>
      </p:sp>
    </p:spTree>
    <p:extLst>
      <p:ext uri="{BB962C8B-B14F-4D97-AF65-F5344CB8AC3E}">
        <p14:creationId xmlns:p14="http://schemas.microsoft.com/office/powerpoint/2010/main" val="1026684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98F8B-C450-4435-9D75-E736E311B3F6}" type="slidenum">
              <a:rPr lang="en-US" smtClean="0"/>
              <a:pPr/>
              <a:t>14</a:t>
            </a:fld>
            <a:endParaRPr lang="en-US" dirty="0"/>
          </a:p>
        </p:txBody>
      </p:sp>
    </p:spTree>
    <p:extLst>
      <p:ext uri="{BB962C8B-B14F-4D97-AF65-F5344CB8AC3E}">
        <p14:creationId xmlns:p14="http://schemas.microsoft.com/office/powerpoint/2010/main" val="49600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15</a:t>
            </a:fld>
            <a:endParaRPr lang="en-US" dirty="0"/>
          </a:p>
        </p:txBody>
      </p:sp>
    </p:spTree>
    <p:extLst>
      <p:ext uri="{BB962C8B-B14F-4D97-AF65-F5344CB8AC3E}">
        <p14:creationId xmlns:p14="http://schemas.microsoft.com/office/powerpoint/2010/main" val="143842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16</a:t>
            </a:fld>
            <a:endParaRPr lang="en-US" dirty="0"/>
          </a:p>
        </p:txBody>
      </p:sp>
    </p:spTree>
    <p:extLst>
      <p:ext uri="{BB962C8B-B14F-4D97-AF65-F5344CB8AC3E}">
        <p14:creationId xmlns:p14="http://schemas.microsoft.com/office/powerpoint/2010/main" val="479173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17</a:t>
            </a:fld>
            <a:endParaRPr lang="en-US" dirty="0"/>
          </a:p>
        </p:txBody>
      </p:sp>
    </p:spTree>
    <p:extLst>
      <p:ext uri="{BB962C8B-B14F-4D97-AF65-F5344CB8AC3E}">
        <p14:creationId xmlns:p14="http://schemas.microsoft.com/office/powerpoint/2010/main" val="135757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18</a:t>
            </a:fld>
            <a:endParaRPr lang="en-US" dirty="0"/>
          </a:p>
        </p:txBody>
      </p:sp>
    </p:spTree>
    <p:extLst>
      <p:ext uri="{BB962C8B-B14F-4D97-AF65-F5344CB8AC3E}">
        <p14:creationId xmlns:p14="http://schemas.microsoft.com/office/powerpoint/2010/main" val="233303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19</a:t>
            </a:fld>
            <a:endParaRPr lang="en-US" dirty="0"/>
          </a:p>
        </p:txBody>
      </p:sp>
    </p:spTree>
    <p:extLst>
      <p:ext uri="{BB962C8B-B14F-4D97-AF65-F5344CB8AC3E}">
        <p14:creationId xmlns:p14="http://schemas.microsoft.com/office/powerpoint/2010/main" val="177676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2</a:t>
            </a:fld>
            <a:endParaRPr lang="en-US" dirty="0"/>
          </a:p>
        </p:txBody>
      </p:sp>
    </p:spTree>
    <p:extLst>
      <p:ext uri="{BB962C8B-B14F-4D97-AF65-F5344CB8AC3E}">
        <p14:creationId xmlns:p14="http://schemas.microsoft.com/office/powerpoint/2010/main" val="3047895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20</a:t>
            </a:fld>
            <a:endParaRPr lang="en-US" dirty="0"/>
          </a:p>
        </p:txBody>
      </p:sp>
    </p:spTree>
    <p:extLst>
      <p:ext uri="{BB962C8B-B14F-4D97-AF65-F5344CB8AC3E}">
        <p14:creationId xmlns:p14="http://schemas.microsoft.com/office/powerpoint/2010/main" val="1166299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21</a:t>
            </a:fld>
            <a:endParaRPr lang="en-US" dirty="0"/>
          </a:p>
        </p:txBody>
      </p:sp>
    </p:spTree>
    <p:extLst>
      <p:ext uri="{BB962C8B-B14F-4D97-AF65-F5344CB8AC3E}">
        <p14:creationId xmlns:p14="http://schemas.microsoft.com/office/powerpoint/2010/main" val="1260023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22</a:t>
            </a:fld>
            <a:endParaRPr lang="en-US" dirty="0"/>
          </a:p>
        </p:txBody>
      </p:sp>
    </p:spTree>
    <p:extLst>
      <p:ext uri="{BB962C8B-B14F-4D97-AF65-F5344CB8AC3E}">
        <p14:creationId xmlns:p14="http://schemas.microsoft.com/office/powerpoint/2010/main" val="1715953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23</a:t>
            </a:fld>
            <a:endParaRPr lang="en-US" dirty="0"/>
          </a:p>
        </p:txBody>
      </p:sp>
    </p:spTree>
    <p:extLst>
      <p:ext uri="{BB962C8B-B14F-4D97-AF65-F5344CB8AC3E}">
        <p14:creationId xmlns:p14="http://schemas.microsoft.com/office/powerpoint/2010/main" val="3477473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24</a:t>
            </a:fld>
            <a:endParaRPr lang="en-US" dirty="0"/>
          </a:p>
        </p:txBody>
      </p:sp>
    </p:spTree>
    <p:extLst>
      <p:ext uri="{BB962C8B-B14F-4D97-AF65-F5344CB8AC3E}">
        <p14:creationId xmlns:p14="http://schemas.microsoft.com/office/powerpoint/2010/main" val="2347646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25</a:t>
            </a:fld>
            <a:endParaRPr lang="en-US" dirty="0"/>
          </a:p>
        </p:txBody>
      </p:sp>
    </p:spTree>
    <p:extLst>
      <p:ext uri="{BB962C8B-B14F-4D97-AF65-F5344CB8AC3E}">
        <p14:creationId xmlns:p14="http://schemas.microsoft.com/office/powerpoint/2010/main" val="3793041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26</a:t>
            </a:fld>
            <a:endParaRPr lang="en-US" dirty="0"/>
          </a:p>
        </p:txBody>
      </p:sp>
    </p:spTree>
    <p:extLst>
      <p:ext uri="{BB962C8B-B14F-4D97-AF65-F5344CB8AC3E}">
        <p14:creationId xmlns:p14="http://schemas.microsoft.com/office/powerpoint/2010/main" val="1675348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27</a:t>
            </a:fld>
            <a:endParaRPr lang="en-US" dirty="0"/>
          </a:p>
        </p:txBody>
      </p:sp>
    </p:spTree>
    <p:extLst>
      <p:ext uri="{BB962C8B-B14F-4D97-AF65-F5344CB8AC3E}">
        <p14:creationId xmlns:p14="http://schemas.microsoft.com/office/powerpoint/2010/main" val="3840356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28</a:t>
            </a:fld>
            <a:endParaRPr lang="en-US" dirty="0"/>
          </a:p>
        </p:txBody>
      </p:sp>
    </p:spTree>
    <p:extLst>
      <p:ext uri="{BB962C8B-B14F-4D97-AF65-F5344CB8AC3E}">
        <p14:creationId xmlns:p14="http://schemas.microsoft.com/office/powerpoint/2010/main" val="3553576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29</a:t>
            </a:fld>
            <a:endParaRPr lang="en-US" dirty="0"/>
          </a:p>
        </p:txBody>
      </p:sp>
    </p:spTree>
    <p:extLst>
      <p:ext uri="{BB962C8B-B14F-4D97-AF65-F5344CB8AC3E}">
        <p14:creationId xmlns:p14="http://schemas.microsoft.com/office/powerpoint/2010/main" val="126116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3</a:t>
            </a:fld>
            <a:endParaRPr lang="en-US" dirty="0"/>
          </a:p>
        </p:txBody>
      </p:sp>
    </p:spTree>
    <p:extLst>
      <p:ext uri="{BB962C8B-B14F-4D97-AF65-F5344CB8AC3E}">
        <p14:creationId xmlns:p14="http://schemas.microsoft.com/office/powerpoint/2010/main" val="3118012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30</a:t>
            </a:fld>
            <a:endParaRPr lang="en-US" dirty="0"/>
          </a:p>
        </p:txBody>
      </p:sp>
    </p:spTree>
    <p:extLst>
      <p:ext uri="{BB962C8B-B14F-4D97-AF65-F5344CB8AC3E}">
        <p14:creationId xmlns:p14="http://schemas.microsoft.com/office/powerpoint/2010/main" val="281080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31</a:t>
            </a:fld>
            <a:endParaRPr lang="en-US" dirty="0"/>
          </a:p>
        </p:txBody>
      </p:sp>
    </p:spTree>
    <p:extLst>
      <p:ext uri="{BB962C8B-B14F-4D97-AF65-F5344CB8AC3E}">
        <p14:creationId xmlns:p14="http://schemas.microsoft.com/office/powerpoint/2010/main" val="1033396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32</a:t>
            </a:fld>
            <a:endParaRPr lang="en-US" dirty="0"/>
          </a:p>
        </p:txBody>
      </p:sp>
    </p:spTree>
    <p:extLst>
      <p:ext uri="{BB962C8B-B14F-4D97-AF65-F5344CB8AC3E}">
        <p14:creationId xmlns:p14="http://schemas.microsoft.com/office/powerpoint/2010/main" val="1423266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33</a:t>
            </a:fld>
            <a:endParaRPr lang="en-US" dirty="0"/>
          </a:p>
        </p:txBody>
      </p:sp>
    </p:spTree>
    <p:extLst>
      <p:ext uri="{BB962C8B-B14F-4D97-AF65-F5344CB8AC3E}">
        <p14:creationId xmlns:p14="http://schemas.microsoft.com/office/powerpoint/2010/main" val="3861510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34</a:t>
            </a:fld>
            <a:endParaRPr lang="en-US" dirty="0"/>
          </a:p>
        </p:txBody>
      </p:sp>
    </p:spTree>
    <p:extLst>
      <p:ext uri="{BB962C8B-B14F-4D97-AF65-F5344CB8AC3E}">
        <p14:creationId xmlns:p14="http://schemas.microsoft.com/office/powerpoint/2010/main" val="2386817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98F8B-C450-4435-9D75-E736E311B3F6}" type="slidenum">
              <a:rPr lang="en-US" smtClean="0"/>
              <a:pPr/>
              <a:t>35</a:t>
            </a:fld>
            <a:endParaRPr lang="en-US" dirty="0"/>
          </a:p>
        </p:txBody>
      </p:sp>
    </p:spTree>
    <p:extLst>
      <p:ext uri="{BB962C8B-B14F-4D97-AF65-F5344CB8AC3E}">
        <p14:creationId xmlns:p14="http://schemas.microsoft.com/office/powerpoint/2010/main" val="180813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4</a:t>
            </a:fld>
            <a:endParaRPr lang="en-US" dirty="0"/>
          </a:p>
        </p:txBody>
      </p:sp>
    </p:spTree>
    <p:extLst>
      <p:ext uri="{BB962C8B-B14F-4D97-AF65-F5344CB8AC3E}">
        <p14:creationId xmlns:p14="http://schemas.microsoft.com/office/powerpoint/2010/main" val="265672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5</a:t>
            </a:fld>
            <a:endParaRPr lang="en-US" dirty="0"/>
          </a:p>
        </p:txBody>
      </p:sp>
    </p:spTree>
    <p:extLst>
      <p:ext uri="{BB962C8B-B14F-4D97-AF65-F5344CB8AC3E}">
        <p14:creationId xmlns:p14="http://schemas.microsoft.com/office/powerpoint/2010/main" val="47028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6</a:t>
            </a:fld>
            <a:endParaRPr lang="en-US" dirty="0"/>
          </a:p>
        </p:txBody>
      </p:sp>
    </p:spTree>
    <p:extLst>
      <p:ext uri="{BB962C8B-B14F-4D97-AF65-F5344CB8AC3E}">
        <p14:creationId xmlns:p14="http://schemas.microsoft.com/office/powerpoint/2010/main" val="325356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7</a:t>
            </a:fld>
            <a:endParaRPr lang="en-US" dirty="0"/>
          </a:p>
        </p:txBody>
      </p:sp>
    </p:spTree>
    <p:extLst>
      <p:ext uri="{BB962C8B-B14F-4D97-AF65-F5344CB8AC3E}">
        <p14:creationId xmlns:p14="http://schemas.microsoft.com/office/powerpoint/2010/main" val="212996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8</a:t>
            </a:fld>
            <a:endParaRPr lang="en-US" dirty="0"/>
          </a:p>
        </p:txBody>
      </p:sp>
    </p:spTree>
    <p:extLst>
      <p:ext uri="{BB962C8B-B14F-4D97-AF65-F5344CB8AC3E}">
        <p14:creationId xmlns:p14="http://schemas.microsoft.com/office/powerpoint/2010/main" val="50421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98F8B-C450-4435-9D75-E736E311B3F6}" type="slidenum">
              <a:rPr lang="en-US" smtClean="0"/>
              <a:pPr/>
              <a:t>9</a:t>
            </a:fld>
            <a:endParaRPr lang="en-US" dirty="0"/>
          </a:p>
        </p:txBody>
      </p:sp>
    </p:spTree>
    <p:extLst>
      <p:ext uri="{BB962C8B-B14F-4D97-AF65-F5344CB8AC3E}">
        <p14:creationId xmlns:p14="http://schemas.microsoft.com/office/powerpoint/2010/main" val="365462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82700"/>
            <a:ext cx="2044700" cy="353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282700"/>
            <a:ext cx="5981700" cy="353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286000"/>
            <a:ext cx="4013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86000"/>
            <a:ext cx="4013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20447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9817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990600" y="3924300"/>
            <a:ext cx="8178800" cy="889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6" name="Rectangle 2"/>
          <p:cNvSpPr>
            <a:spLocks noGrp="1" noChangeArrowheads="1"/>
          </p:cNvSpPr>
          <p:nvPr>
            <p:ph type="title"/>
          </p:nvPr>
        </p:nvSpPr>
        <p:spPr bwMode="auto">
          <a:xfrm>
            <a:off x="990600" y="1282700"/>
            <a:ext cx="8178800" cy="25781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pic>
        <p:nvPicPr>
          <p:cNvPr id="1027" name="Picture 3"/>
          <p:cNvPicPr>
            <a:picLocks noChangeAspect="1" noChangeArrowheads="1"/>
          </p:cNvPicPr>
          <p:nvPr/>
        </p:nvPicPr>
        <p:blipFill>
          <a:blip r:embed="rId13" cstate="print"/>
          <a:srcRect/>
          <a:stretch>
            <a:fillRect/>
          </a:stretch>
        </p:blipFill>
        <p:spPr bwMode="auto">
          <a:xfrm>
            <a:off x="8116888" y="6769100"/>
            <a:ext cx="1966912" cy="749300"/>
          </a:xfrm>
          <a:prstGeom prst="rect">
            <a:avLst/>
          </a:prstGeom>
          <a:noFill/>
          <a:ln w="12700">
            <a:noFill/>
            <a:miter lim="800000"/>
            <a:headEnd/>
            <a:tailEnd/>
          </a:ln>
        </p:spPr>
      </p:pic>
      <p:sp>
        <p:nvSpPr>
          <p:cNvPr id="1028" name="Rectangle 4"/>
          <p:cNvSpPr>
            <a:spLocks/>
          </p:cNvSpPr>
          <p:nvPr/>
        </p:nvSpPr>
        <p:spPr bwMode="auto">
          <a:xfrm>
            <a:off x="203200" y="6794500"/>
            <a:ext cx="8102600" cy="457200"/>
          </a:xfrm>
          <a:prstGeom prst="rect">
            <a:avLst/>
          </a:prstGeom>
          <a:gradFill rotWithShape="0">
            <a:gsLst>
              <a:gs pos="0">
                <a:srgbClr val="400080"/>
              </a:gs>
              <a:gs pos="100000">
                <a:srgbClr val="FFFFFF"/>
              </a:gs>
            </a:gsLst>
            <a:lin ang="0" scaled="1"/>
          </a:gradFill>
          <a:ln w="25400">
            <a:noFill/>
            <a:miter lim="800000"/>
            <a:headEnd/>
            <a:tailEnd/>
          </a:ln>
        </p:spPr>
        <p:txBody>
          <a:bodyPr lIns="0" tIns="0" rIns="0" bIns="0"/>
          <a:lstStyle/>
          <a:p>
            <a:endParaRPr lang="en-US" dirty="0"/>
          </a:p>
        </p:txBody>
      </p:sp>
      <p:sp>
        <p:nvSpPr>
          <p:cNvPr id="1029" name="Rectangle 5"/>
          <p:cNvSpPr>
            <a:spLocks/>
          </p:cNvSpPr>
          <p:nvPr/>
        </p:nvSpPr>
        <p:spPr bwMode="auto">
          <a:xfrm>
            <a:off x="77462" y="7258278"/>
            <a:ext cx="2529540" cy="215444"/>
          </a:xfrm>
          <a:prstGeom prst="rect">
            <a:avLst/>
          </a:prstGeom>
          <a:noFill/>
          <a:ln w="12700">
            <a:noFill/>
            <a:miter lim="800000"/>
            <a:headEnd/>
            <a:tailEnd/>
          </a:ln>
        </p:spPr>
        <p:txBody>
          <a:bodyPr wrap="none" lIns="0" tIns="0" rIns="0" bIns="0" anchor="ctr">
            <a:spAutoFit/>
          </a:bodyPr>
          <a:lstStyle/>
          <a:p>
            <a:r>
              <a:rPr lang="en-US" sz="1400" dirty="0" smtClean="0">
                <a:solidFill>
                  <a:schemeClr val="tx1"/>
                </a:solidFill>
              </a:rPr>
              <a:t>©2012 </a:t>
            </a:r>
            <a:r>
              <a:rPr lang="en-US" sz="1400" dirty="0">
                <a:solidFill>
                  <a:schemeClr val="tx1"/>
                </a:solidFill>
              </a:rPr>
              <a:t>Fiduciary Foresight, LLC</a:t>
            </a:r>
          </a:p>
        </p:txBody>
      </p:sp>
      <p:sp>
        <p:nvSpPr>
          <p:cNvPr id="1030" name="Rectangle 6"/>
          <p:cNvSpPr>
            <a:spLocks/>
          </p:cNvSpPr>
          <p:nvPr/>
        </p:nvSpPr>
        <p:spPr bwMode="auto">
          <a:xfrm>
            <a:off x="203200" y="101600"/>
            <a:ext cx="9740900" cy="457200"/>
          </a:xfrm>
          <a:prstGeom prst="rect">
            <a:avLst/>
          </a:prstGeom>
          <a:gradFill rotWithShape="0">
            <a:gsLst>
              <a:gs pos="0">
                <a:srgbClr val="FFFFFF"/>
              </a:gs>
              <a:gs pos="100000">
                <a:srgbClr val="400080"/>
              </a:gs>
            </a:gsLst>
            <a:lin ang="0" scaled="1"/>
          </a:gradFill>
          <a:ln w="25400">
            <a:noFill/>
            <a:miter lim="800000"/>
            <a:headEnd/>
            <a:tailEnd/>
          </a:ln>
        </p:spPr>
        <p:txBody>
          <a:bodyPr lIns="0" tIns="0" rIns="0" bIns="0"/>
          <a:lstStyle/>
          <a:p>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fontAlgn="base">
        <a:spcBef>
          <a:spcPct val="0"/>
        </a:spcBef>
        <a:spcAft>
          <a:spcPct val="0"/>
        </a:spcAft>
        <a:defRPr sz="6400">
          <a:solidFill>
            <a:schemeClr val="tx1"/>
          </a:solidFill>
          <a:latin typeface="+mj-lt"/>
          <a:ea typeface="+mj-ea"/>
          <a:cs typeface="+mj-cs"/>
          <a:sym typeface="Gill Sans" charset="0"/>
        </a:defRPr>
      </a:lvl1pPr>
      <a:lvl2pPr algn="ctr" rtl="0" fontAlgn="base">
        <a:spcBef>
          <a:spcPct val="0"/>
        </a:spcBef>
        <a:spcAft>
          <a:spcPct val="0"/>
        </a:spcAft>
        <a:defRPr sz="6400">
          <a:solidFill>
            <a:schemeClr val="tx1"/>
          </a:solidFill>
          <a:latin typeface="Gill Sans" charset="0"/>
          <a:ea typeface="ヒラギノ角ゴ ProN W3" charset="-128"/>
          <a:sym typeface="Gill Sans" charset="0"/>
        </a:defRPr>
      </a:lvl2pPr>
      <a:lvl3pPr algn="ctr" rtl="0" fontAlgn="base">
        <a:spcBef>
          <a:spcPct val="0"/>
        </a:spcBef>
        <a:spcAft>
          <a:spcPct val="0"/>
        </a:spcAft>
        <a:defRPr sz="6400">
          <a:solidFill>
            <a:schemeClr val="tx1"/>
          </a:solidFill>
          <a:latin typeface="Gill Sans" charset="0"/>
          <a:ea typeface="ヒラギノ角ゴ ProN W3" charset="-128"/>
          <a:sym typeface="Gill Sans" charset="0"/>
        </a:defRPr>
      </a:lvl3pPr>
      <a:lvl4pPr algn="ctr" rtl="0" fontAlgn="base">
        <a:spcBef>
          <a:spcPct val="0"/>
        </a:spcBef>
        <a:spcAft>
          <a:spcPct val="0"/>
        </a:spcAft>
        <a:defRPr sz="6400">
          <a:solidFill>
            <a:schemeClr val="tx1"/>
          </a:solidFill>
          <a:latin typeface="Gill Sans" charset="0"/>
          <a:ea typeface="ヒラギノ角ゴ ProN W3" charset="-128"/>
          <a:sym typeface="Gill Sans" charset="0"/>
        </a:defRPr>
      </a:lvl4pPr>
      <a:lvl5pPr algn="ctr" rtl="0" fontAlgn="base">
        <a:spcBef>
          <a:spcPct val="0"/>
        </a:spcBef>
        <a:spcAft>
          <a:spcPct val="0"/>
        </a:spcAft>
        <a:defRPr sz="6400">
          <a:solidFill>
            <a:schemeClr val="tx1"/>
          </a:solidFill>
          <a:latin typeface="Gill Sans" charset="0"/>
          <a:ea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sym typeface="Gill Sans" charset="0"/>
        </a:defRPr>
      </a:lvl9pPr>
    </p:titleStyle>
    <p:bodyStyle>
      <a:lvl1pPr algn="ctr" rtl="0" fontAlgn="base">
        <a:spcBef>
          <a:spcPct val="0"/>
        </a:spcBef>
        <a:spcAft>
          <a:spcPct val="0"/>
        </a:spcAft>
        <a:defRPr sz="2800">
          <a:solidFill>
            <a:schemeClr val="tx1"/>
          </a:solidFill>
          <a:latin typeface="+mn-lt"/>
          <a:ea typeface="+mn-ea"/>
          <a:cs typeface="+mn-cs"/>
          <a:sym typeface="Gill Sans" charset="0"/>
        </a:defRPr>
      </a:lvl1pPr>
      <a:lvl2pPr algn="ctr" rtl="0" fontAlgn="base">
        <a:spcBef>
          <a:spcPct val="0"/>
        </a:spcBef>
        <a:spcAft>
          <a:spcPct val="0"/>
        </a:spcAft>
        <a:defRPr sz="2800">
          <a:solidFill>
            <a:schemeClr val="tx1"/>
          </a:solidFill>
          <a:latin typeface="+mn-lt"/>
          <a:ea typeface="+mn-ea"/>
          <a:sym typeface="Gill Sans" charset="0"/>
        </a:defRPr>
      </a:lvl2pPr>
      <a:lvl3pPr algn="ctr" rtl="0" fontAlgn="base">
        <a:spcBef>
          <a:spcPct val="0"/>
        </a:spcBef>
        <a:spcAft>
          <a:spcPct val="0"/>
        </a:spcAft>
        <a:defRPr sz="2800">
          <a:solidFill>
            <a:schemeClr val="tx1"/>
          </a:solidFill>
          <a:latin typeface="+mn-lt"/>
          <a:ea typeface="+mn-ea"/>
          <a:sym typeface="Gill Sans" charset="0"/>
        </a:defRPr>
      </a:lvl3pPr>
      <a:lvl4pPr algn="ctr" rtl="0" fontAlgn="base">
        <a:spcBef>
          <a:spcPct val="0"/>
        </a:spcBef>
        <a:spcAft>
          <a:spcPct val="0"/>
        </a:spcAft>
        <a:defRPr sz="2800">
          <a:solidFill>
            <a:schemeClr val="tx1"/>
          </a:solidFill>
          <a:latin typeface="+mn-lt"/>
          <a:ea typeface="+mn-ea"/>
          <a:sym typeface="Gill Sans" charset="0"/>
        </a:defRPr>
      </a:lvl4pPr>
      <a:lvl5pPr algn="ctr" rtl="0" fontAlgn="base">
        <a:spcBef>
          <a:spcPct val="0"/>
        </a:spcBef>
        <a:spcAft>
          <a:spcPct val="0"/>
        </a:spcAft>
        <a:defRPr sz="2800">
          <a:solidFill>
            <a:schemeClr val="tx1"/>
          </a:solidFill>
          <a:latin typeface="+mn-lt"/>
          <a:ea typeface="+mn-ea"/>
          <a:sym typeface="Gill Sans" charset="0"/>
        </a:defRPr>
      </a:lvl5pPr>
      <a:lvl6pPr marL="457200" algn="ctr" rtl="0" fontAlgn="base">
        <a:spcBef>
          <a:spcPct val="0"/>
        </a:spcBef>
        <a:spcAft>
          <a:spcPct val="0"/>
        </a:spcAft>
        <a:defRPr sz="2800">
          <a:solidFill>
            <a:schemeClr val="tx1"/>
          </a:solidFill>
          <a:latin typeface="+mn-lt"/>
          <a:ea typeface="+mn-ea"/>
          <a:sym typeface="Gill Sans" charset="0"/>
        </a:defRPr>
      </a:lvl6pPr>
      <a:lvl7pPr marL="914400" algn="ctr" rtl="0" fontAlgn="base">
        <a:spcBef>
          <a:spcPct val="0"/>
        </a:spcBef>
        <a:spcAft>
          <a:spcPct val="0"/>
        </a:spcAft>
        <a:defRPr sz="2800">
          <a:solidFill>
            <a:schemeClr val="tx1"/>
          </a:solidFill>
          <a:latin typeface="+mn-lt"/>
          <a:ea typeface="+mn-ea"/>
          <a:sym typeface="Gill Sans" charset="0"/>
        </a:defRPr>
      </a:lvl7pPr>
      <a:lvl8pPr marL="1371600" algn="ctr" rtl="0" fontAlgn="base">
        <a:spcBef>
          <a:spcPct val="0"/>
        </a:spcBef>
        <a:spcAft>
          <a:spcPct val="0"/>
        </a:spcAft>
        <a:defRPr sz="2800">
          <a:solidFill>
            <a:schemeClr val="tx1"/>
          </a:solidFill>
          <a:latin typeface="+mn-lt"/>
          <a:ea typeface="+mn-ea"/>
          <a:sym typeface="Gill Sans" charset="0"/>
        </a:defRPr>
      </a:lvl8pPr>
      <a:lvl9pPr marL="1828800" algn="ctr" rtl="0" fontAlgn="base">
        <a:spcBef>
          <a:spcPct val="0"/>
        </a:spcBef>
        <a:spcAft>
          <a:spcPct val="0"/>
        </a:spcAft>
        <a:defRPr sz="28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990600" y="609600"/>
            <a:ext cx="8178800" cy="16383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2050" name="Rectangle 2"/>
          <p:cNvSpPr>
            <a:spLocks noGrp="1" noChangeArrowheads="1"/>
          </p:cNvSpPr>
          <p:nvPr>
            <p:ph type="body" idx="1"/>
          </p:nvPr>
        </p:nvSpPr>
        <p:spPr bwMode="auto">
          <a:xfrm>
            <a:off x="990600" y="2286000"/>
            <a:ext cx="8178800" cy="4343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pic>
        <p:nvPicPr>
          <p:cNvPr id="2051" name="Picture 3"/>
          <p:cNvPicPr>
            <a:picLocks noChangeAspect="1" noChangeArrowheads="1"/>
          </p:cNvPicPr>
          <p:nvPr/>
        </p:nvPicPr>
        <p:blipFill>
          <a:blip r:embed="rId13" cstate="print"/>
          <a:srcRect/>
          <a:stretch>
            <a:fillRect/>
          </a:stretch>
        </p:blipFill>
        <p:spPr bwMode="auto">
          <a:xfrm>
            <a:off x="8116888" y="6769100"/>
            <a:ext cx="1966912" cy="749300"/>
          </a:xfrm>
          <a:prstGeom prst="rect">
            <a:avLst/>
          </a:prstGeom>
          <a:noFill/>
          <a:ln w="12700">
            <a:noFill/>
            <a:miter lim="800000"/>
            <a:headEnd/>
            <a:tailEnd/>
          </a:ln>
        </p:spPr>
      </p:pic>
      <p:sp>
        <p:nvSpPr>
          <p:cNvPr id="2052" name="Rectangle 4"/>
          <p:cNvSpPr>
            <a:spLocks/>
          </p:cNvSpPr>
          <p:nvPr/>
        </p:nvSpPr>
        <p:spPr bwMode="auto">
          <a:xfrm>
            <a:off x="203200" y="6794500"/>
            <a:ext cx="8102600" cy="457200"/>
          </a:xfrm>
          <a:prstGeom prst="rect">
            <a:avLst/>
          </a:prstGeom>
          <a:gradFill rotWithShape="0">
            <a:gsLst>
              <a:gs pos="0">
                <a:srgbClr val="400080"/>
              </a:gs>
              <a:gs pos="100000">
                <a:srgbClr val="FFFFFF"/>
              </a:gs>
            </a:gsLst>
            <a:lin ang="0" scaled="1"/>
          </a:gradFill>
          <a:ln w="25400">
            <a:noFill/>
            <a:miter lim="800000"/>
            <a:headEnd/>
            <a:tailEnd/>
          </a:ln>
        </p:spPr>
        <p:txBody>
          <a:bodyPr lIns="0" tIns="0" rIns="0" bIns="0"/>
          <a:lstStyle/>
          <a:p>
            <a:endParaRPr lang="en-US" dirty="0"/>
          </a:p>
        </p:txBody>
      </p:sp>
      <p:sp>
        <p:nvSpPr>
          <p:cNvPr id="2053" name="Rectangle 5"/>
          <p:cNvSpPr>
            <a:spLocks/>
          </p:cNvSpPr>
          <p:nvPr/>
        </p:nvSpPr>
        <p:spPr bwMode="auto">
          <a:xfrm>
            <a:off x="77462" y="7258278"/>
            <a:ext cx="2529540" cy="215444"/>
          </a:xfrm>
          <a:prstGeom prst="rect">
            <a:avLst/>
          </a:prstGeom>
          <a:noFill/>
          <a:ln w="12700">
            <a:noFill/>
            <a:miter lim="800000"/>
            <a:headEnd/>
            <a:tailEnd/>
          </a:ln>
        </p:spPr>
        <p:txBody>
          <a:bodyPr wrap="none" lIns="0" tIns="0" rIns="0" bIns="0" anchor="ctr">
            <a:spAutoFit/>
          </a:bodyPr>
          <a:lstStyle/>
          <a:p>
            <a:r>
              <a:rPr lang="en-US" sz="1400" dirty="0" smtClean="0">
                <a:solidFill>
                  <a:schemeClr val="tx1"/>
                </a:solidFill>
              </a:rPr>
              <a:t>©2012 </a:t>
            </a:r>
            <a:r>
              <a:rPr lang="en-US" sz="1400" dirty="0">
                <a:solidFill>
                  <a:schemeClr val="tx1"/>
                </a:solidFill>
              </a:rPr>
              <a:t>Fiduciary Foresight, LLC</a:t>
            </a:r>
          </a:p>
        </p:txBody>
      </p:sp>
      <p:sp>
        <p:nvSpPr>
          <p:cNvPr id="2054" name="Rectangle 6"/>
          <p:cNvSpPr>
            <a:spLocks/>
          </p:cNvSpPr>
          <p:nvPr/>
        </p:nvSpPr>
        <p:spPr bwMode="auto">
          <a:xfrm>
            <a:off x="203200" y="101600"/>
            <a:ext cx="9740900" cy="457200"/>
          </a:xfrm>
          <a:prstGeom prst="rect">
            <a:avLst/>
          </a:prstGeom>
          <a:gradFill rotWithShape="0">
            <a:gsLst>
              <a:gs pos="0">
                <a:srgbClr val="FFFFFF"/>
              </a:gs>
              <a:gs pos="100000">
                <a:srgbClr val="400080"/>
              </a:gs>
            </a:gsLst>
            <a:lin ang="0" scaled="1"/>
          </a:gradFill>
          <a:ln w="25400">
            <a:noFill/>
            <a:miter lim="800000"/>
            <a:headEnd/>
            <a:tailEnd/>
          </a:ln>
        </p:spPr>
        <p:txBody>
          <a:bodyPr lIns="0" tIns="0" rIns="0" bIns="0"/>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ct val="0"/>
        </a:spcBef>
        <a:spcAft>
          <a:spcPct val="0"/>
        </a:spcAft>
        <a:defRPr sz="6400">
          <a:solidFill>
            <a:schemeClr val="tx1"/>
          </a:solidFill>
          <a:latin typeface="+mj-lt"/>
          <a:ea typeface="+mj-ea"/>
          <a:cs typeface="+mj-cs"/>
          <a:sym typeface="Gill Sans" charset="0"/>
        </a:defRPr>
      </a:lvl1pPr>
      <a:lvl2pPr algn="ctr" rtl="0" fontAlgn="base">
        <a:spcBef>
          <a:spcPct val="0"/>
        </a:spcBef>
        <a:spcAft>
          <a:spcPct val="0"/>
        </a:spcAft>
        <a:defRPr sz="6400">
          <a:solidFill>
            <a:schemeClr val="tx1"/>
          </a:solidFill>
          <a:latin typeface="Gill Sans" charset="0"/>
          <a:ea typeface="ヒラギノ角ゴ ProN W3" charset="-128"/>
          <a:sym typeface="Gill Sans" charset="0"/>
        </a:defRPr>
      </a:lvl2pPr>
      <a:lvl3pPr algn="ctr" rtl="0" fontAlgn="base">
        <a:spcBef>
          <a:spcPct val="0"/>
        </a:spcBef>
        <a:spcAft>
          <a:spcPct val="0"/>
        </a:spcAft>
        <a:defRPr sz="6400">
          <a:solidFill>
            <a:schemeClr val="tx1"/>
          </a:solidFill>
          <a:latin typeface="Gill Sans" charset="0"/>
          <a:ea typeface="ヒラギノ角ゴ ProN W3" charset="-128"/>
          <a:sym typeface="Gill Sans" charset="0"/>
        </a:defRPr>
      </a:lvl3pPr>
      <a:lvl4pPr algn="ctr" rtl="0" fontAlgn="base">
        <a:spcBef>
          <a:spcPct val="0"/>
        </a:spcBef>
        <a:spcAft>
          <a:spcPct val="0"/>
        </a:spcAft>
        <a:defRPr sz="6400">
          <a:solidFill>
            <a:schemeClr val="tx1"/>
          </a:solidFill>
          <a:latin typeface="Gill Sans" charset="0"/>
          <a:ea typeface="ヒラギノ角ゴ ProN W3" charset="-128"/>
          <a:sym typeface="Gill Sans" charset="0"/>
        </a:defRPr>
      </a:lvl4pPr>
      <a:lvl5pPr algn="ctr" rtl="0" fontAlgn="base">
        <a:spcBef>
          <a:spcPct val="0"/>
        </a:spcBef>
        <a:spcAft>
          <a:spcPct val="0"/>
        </a:spcAft>
        <a:defRPr sz="6400">
          <a:solidFill>
            <a:schemeClr val="tx1"/>
          </a:solidFill>
          <a:latin typeface="Gill Sans" charset="0"/>
          <a:ea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sym typeface="Gill Sans" charset="0"/>
        </a:defRPr>
      </a:lvl9pPr>
    </p:titleStyle>
    <p:bodyStyle>
      <a:lvl1pPr marL="838200" indent="-571500" algn="l" rtl="0" fontAlgn="base">
        <a:spcBef>
          <a:spcPts val="19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82700" indent="-571500" algn="l" rtl="0" fontAlgn="base">
        <a:spcBef>
          <a:spcPts val="1900"/>
        </a:spcBef>
        <a:spcAft>
          <a:spcPct val="0"/>
        </a:spcAft>
        <a:buSzPct val="171000"/>
        <a:buFont typeface="Gill Sans" charset="0"/>
        <a:buChar char="•"/>
        <a:defRPr sz="3200">
          <a:solidFill>
            <a:schemeClr val="tx1"/>
          </a:solidFill>
          <a:latin typeface="+mn-lt"/>
          <a:ea typeface="+mn-ea"/>
          <a:sym typeface="Gill Sans" charset="0"/>
        </a:defRPr>
      </a:lvl2pPr>
      <a:lvl3pPr marL="1727200" indent="-571500" algn="l" rtl="0" fontAlgn="base">
        <a:spcBef>
          <a:spcPts val="1900"/>
        </a:spcBef>
        <a:spcAft>
          <a:spcPct val="0"/>
        </a:spcAft>
        <a:buSzPct val="171000"/>
        <a:buFont typeface="Gill Sans" charset="0"/>
        <a:buChar char="•"/>
        <a:defRPr sz="3200">
          <a:solidFill>
            <a:schemeClr val="tx1"/>
          </a:solidFill>
          <a:latin typeface="+mn-lt"/>
          <a:ea typeface="+mn-ea"/>
          <a:sym typeface="Gill Sans" charset="0"/>
        </a:defRPr>
      </a:lvl3pPr>
      <a:lvl4pPr marL="2171700" indent="-571500" algn="l" rtl="0" fontAlgn="base">
        <a:spcBef>
          <a:spcPts val="1900"/>
        </a:spcBef>
        <a:spcAft>
          <a:spcPct val="0"/>
        </a:spcAft>
        <a:buSzPct val="171000"/>
        <a:buFont typeface="Gill Sans" charset="0"/>
        <a:buChar char="•"/>
        <a:defRPr sz="3200">
          <a:solidFill>
            <a:schemeClr val="tx1"/>
          </a:solidFill>
          <a:latin typeface="+mn-lt"/>
          <a:ea typeface="+mn-ea"/>
          <a:sym typeface="Gill Sans" charset="0"/>
        </a:defRPr>
      </a:lvl4pPr>
      <a:lvl5pPr marL="2616200" indent="-571500" algn="l" rtl="0" fontAlgn="base">
        <a:spcBef>
          <a:spcPts val="1900"/>
        </a:spcBef>
        <a:spcAft>
          <a:spcPct val="0"/>
        </a:spcAft>
        <a:buSzPct val="171000"/>
        <a:buFont typeface="Gill Sans" charset="0"/>
        <a:buChar char="•"/>
        <a:defRPr sz="3200">
          <a:solidFill>
            <a:schemeClr val="tx1"/>
          </a:solidFill>
          <a:latin typeface="+mn-lt"/>
          <a:ea typeface="+mn-ea"/>
          <a:sym typeface="Gill Sans" charset="0"/>
        </a:defRPr>
      </a:lvl5pPr>
      <a:lvl6pPr marL="3073400" indent="-571500" algn="l" rtl="0" fontAlgn="base">
        <a:spcBef>
          <a:spcPts val="1900"/>
        </a:spcBef>
        <a:spcAft>
          <a:spcPct val="0"/>
        </a:spcAft>
        <a:buSzPct val="171000"/>
        <a:buFont typeface="Gill Sans" charset="0"/>
        <a:buChar char="•"/>
        <a:defRPr sz="3200">
          <a:solidFill>
            <a:schemeClr val="tx1"/>
          </a:solidFill>
          <a:latin typeface="+mn-lt"/>
          <a:ea typeface="+mn-ea"/>
          <a:sym typeface="Gill Sans" charset="0"/>
        </a:defRPr>
      </a:lvl6pPr>
      <a:lvl7pPr marL="3530600" indent="-571500" algn="l" rtl="0" fontAlgn="base">
        <a:spcBef>
          <a:spcPts val="1900"/>
        </a:spcBef>
        <a:spcAft>
          <a:spcPct val="0"/>
        </a:spcAft>
        <a:buSzPct val="171000"/>
        <a:buFont typeface="Gill Sans" charset="0"/>
        <a:buChar char="•"/>
        <a:defRPr sz="3200">
          <a:solidFill>
            <a:schemeClr val="tx1"/>
          </a:solidFill>
          <a:latin typeface="+mn-lt"/>
          <a:ea typeface="+mn-ea"/>
          <a:sym typeface="Gill Sans" charset="0"/>
        </a:defRPr>
      </a:lvl7pPr>
      <a:lvl8pPr marL="3987800" indent="-571500" algn="l" rtl="0" fontAlgn="base">
        <a:spcBef>
          <a:spcPts val="1900"/>
        </a:spcBef>
        <a:spcAft>
          <a:spcPct val="0"/>
        </a:spcAft>
        <a:buSzPct val="171000"/>
        <a:buFont typeface="Gill Sans" charset="0"/>
        <a:buChar char="•"/>
        <a:defRPr sz="3200">
          <a:solidFill>
            <a:schemeClr val="tx1"/>
          </a:solidFill>
          <a:latin typeface="+mn-lt"/>
          <a:ea typeface="+mn-ea"/>
          <a:sym typeface="Gill Sans" charset="0"/>
        </a:defRPr>
      </a:lvl8pPr>
      <a:lvl9pPr marL="4445000" indent="-571500" algn="l" rtl="0" fontAlgn="base">
        <a:spcBef>
          <a:spcPts val="1900"/>
        </a:spcBef>
        <a:spcAft>
          <a:spcPct val="0"/>
        </a:spcAft>
        <a:buSzPct val="171000"/>
        <a:buFont typeface="Gill Sans" charset="0"/>
        <a:buChar char="•"/>
        <a:defRPr sz="32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jan@fidfore.com"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hyperlink" Target="mailto:Deborah.Austin@unionbank.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041400" y="1143000"/>
            <a:ext cx="8178800" cy="2209800"/>
          </a:xfrm>
          <a:ln/>
        </p:spPr>
        <p:txBody>
          <a:bodyPr/>
          <a:lstStyle/>
          <a:p>
            <a:r>
              <a:rPr lang="en-US" sz="6600" dirty="0" smtClean="0"/>
              <a:t>“</a:t>
            </a:r>
            <a:r>
              <a:rPr lang="en-US" sz="4800" dirty="0" smtClean="0"/>
              <a:t>Letters and Titles and Tags, Oh My!”</a:t>
            </a:r>
            <a:br>
              <a:rPr lang="en-US" sz="4800" dirty="0" smtClean="0"/>
            </a:br>
            <a:endParaRPr lang="en-US" sz="4800" dirty="0"/>
          </a:p>
        </p:txBody>
      </p:sp>
      <p:sp>
        <p:nvSpPr>
          <p:cNvPr id="15362" name="Rectangle 2"/>
          <p:cNvSpPr>
            <a:spLocks noGrp="1" noChangeArrowheads="1"/>
          </p:cNvSpPr>
          <p:nvPr>
            <p:ph type="body" idx="1"/>
          </p:nvPr>
        </p:nvSpPr>
        <p:spPr>
          <a:xfrm>
            <a:off x="965200" y="3124200"/>
            <a:ext cx="8178800" cy="1295400"/>
          </a:xfrm>
          <a:ln/>
        </p:spPr>
        <p:txBody>
          <a:bodyPr/>
          <a:lstStyle/>
          <a:p>
            <a:r>
              <a:rPr lang="en-US" sz="1600" dirty="0" smtClean="0"/>
              <a:t>FIRMA NATIONAL RISK MANAGEMENT </a:t>
            </a:r>
            <a:br>
              <a:rPr lang="en-US" sz="1600" dirty="0" smtClean="0"/>
            </a:br>
            <a:r>
              <a:rPr lang="en-US" sz="1600" dirty="0" smtClean="0"/>
              <a:t>TRAINING CONFERENCE</a:t>
            </a:r>
            <a:br>
              <a:rPr lang="en-US" sz="1600" dirty="0" smtClean="0"/>
            </a:br>
            <a:r>
              <a:rPr lang="en-US" sz="1600" dirty="0" smtClean="0"/>
              <a:t>FORT WORTH, TEXAS</a:t>
            </a:r>
            <a:br>
              <a:rPr lang="en-US" sz="1600" dirty="0" smtClean="0"/>
            </a:br>
            <a:r>
              <a:rPr lang="en-US" sz="1600" dirty="0" smtClean="0"/>
              <a:t>March  25-29, 2012</a:t>
            </a:r>
          </a:p>
          <a:p>
            <a:endParaRPr lang="en-US" sz="2000" dirty="0"/>
          </a:p>
          <a:p>
            <a:endParaRPr lang="en-US" sz="2000" dirty="0" smtClean="0"/>
          </a:p>
          <a:p>
            <a:pPr>
              <a:lnSpc>
                <a:spcPct val="80000"/>
              </a:lnSpc>
            </a:pPr>
            <a:endParaRPr lang="en-US" sz="2000" b="1" dirty="0"/>
          </a:p>
          <a:p>
            <a:pPr algn="l">
              <a:lnSpc>
                <a:spcPct val="80000"/>
              </a:lnSpc>
            </a:pPr>
            <a:endParaRPr lang="en-US" sz="1600" b="1" dirty="0" smtClean="0"/>
          </a:p>
          <a:p>
            <a:pPr algn="l">
              <a:lnSpc>
                <a:spcPct val="80000"/>
              </a:lnSpc>
            </a:pPr>
            <a:r>
              <a:rPr lang="en-US" sz="1600" b="1" dirty="0" smtClean="0"/>
              <a:t>Presented </a:t>
            </a:r>
            <a:r>
              <a:rPr lang="en-US" sz="1600" b="1" dirty="0"/>
              <a:t>by</a:t>
            </a:r>
            <a:r>
              <a:rPr lang="en-US" sz="1600" b="1" dirty="0" smtClean="0"/>
              <a:t>:</a:t>
            </a:r>
          </a:p>
          <a:p>
            <a:pPr algn="l">
              <a:lnSpc>
                <a:spcPct val="80000"/>
              </a:lnSpc>
            </a:pPr>
            <a:endParaRPr lang="en-US" sz="1600" b="1" dirty="0"/>
          </a:p>
          <a:p>
            <a:pPr algn="l">
              <a:lnSpc>
                <a:spcPct val="80000"/>
              </a:lnSpc>
            </a:pPr>
            <a:r>
              <a:rPr lang="en-US" sz="1600" b="1" dirty="0" smtClean="0"/>
              <a:t>Janice </a:t>
            </a:r>
            <a:r>
              <a:rPr lang="en-US" sz="1600" b="1" dirty="0"/>
              <a:t>J. Sackley, CFE			</a:t>
            </a:r>
            <a:r>
              <a:rPr lang="en-US" sz="1600" b="1" dirty="0" smtClean="0"/>
              <a:t>Deborah A. Austin, CTCP</a:t>
            </a:r>
          </a:p>
          <a:p>
            <a:pPr algn="l">
              <a:lnSpc>
                <a:spcPct val="80000"/>
              </a:lnSpc>
            </a:pPr>
            <a:r>
              <a:rPr lang="en-US" sz="1600" dirty="0" smtClean="0"/>
              <a:t>Fiduciary Foresight, LLC			SVP, Trust Compliance</a:t>
            </a:r>
          </a:p>
          <a:p>
            <a:pPr algn="l">
              <a:lnSpc>
                <a:spcPct val="80000"/>
              </a:lnSpc>
            </a:pPr>
            <a:r>
              <a:rPr lang="en-US" sz="1600" dirty="0" smtClean="0"/>
              <a:t>Fiduciary Compliance and Fraud Consultants</a:t>
            </a:r>
            <a:r>
              <a:rPr lang="en-US" sz="1600" b="1" dirty="0" smtClean="0"/>
              <a:t>	</a:t>
            </a:r>
            <a:r>
              <a:rPr lang="en-US" sz="1600" dirty="0" smtClean="0"/>
              <a:t>Union Bank</a:t>
            </a:r>
            <a:endParaRPr lang="en-US" sz="1600" b="1" dirty="0" smtClean="0"/>
          </a:p>
          <a:p>
            <a:pPr algn="l">
              <a:lnSpc>
                <a:spcPct val="80000"/>
              </a:lnSpc>
            </a:pPr>
            <a:r>
              <a:rPr lang="en-US" sz="1600" dirty="0" smtClean="0"/>
              <a:t>						</a:t>
            </a:r>
          </a:p>
          <a:p>
            <a:endParaRPr lang="en-US" sz="2000" dirty="0"/>
          </a:p>
        </p:txBody>
      </p:sp>
      <p:pic>
        <p:nvPicPr>
          <p:cNvPr id="15363" name="Picture 3"/>
          <p:cNvPicPr>
            <a:picLocks noChangeAspect="1" noChangeArrowheads="1"/>
          </p:cNvPicPr>
          <p:nvPr/>
        </p:nvPicPr>
        <p:blipFill>
          <a:blip r:embed="rId3" cstate="print"/>
          <a:srcRect/>
          <a:stretch>
            <a:fillRect/>
          </a:stretch>
        </p:blipFill>
        <p:spPr bwMode="auto">
          <a:xfrm>
            <a:off x="8116888" y="6769100"/>
            <a:ext cx="1966912" cy="749300"/>
          </a:xfrm>
          <a:prstGeom prst="rect">
            <a:avLst/>
          </a:prstGeom>
          <a:noFill/>
          <a:ln w="12700">
            <a:noFill/>
            <a:miter lim="800000"/>
            <a:headEnd/>
            <a:tailEnd/>
          </a:ln>
        </p:spPr>
      </p:pic>
      <p:sp>
        <p:nvSpPr>
          <p:cNvPr id="15364" name="Rectangle 4"/>
          <p:cNvSpPr>
            <a:spLocks/>
          </p:cNvSpPr>
          <p:nvPr/>
        </p:nvSpPr>
        <p:spPr bwMode="auto">
          <a:xfrm>
            <a:off x="203200" y="6794500"/>
            <a:ext cx="8102600" cy="457200"/>
          </a:xfrm>
          <a:prstGeom prst="rect">
            <a:avLst/>
          </a:prstGeom>
          <a:gradFill rotWithShape="0">
            <a:gsLst>
              <a:gs pos="0">
                <a:srgbClr val="400080"/>
              </a:gs>
              <a:gs pos="100000">
                <a:srgbClr val="FFFFFF"/>
              </a:gs>
            </a:gsLst>
            <a:lin ang="0" scaled="1"/>
          </a:gradFill>
          <a:ln w="25400">
            <a:noFill/>
            <a:miter lim="800000"/>
            <a:headEnd/>
            <a:tailEnd/>
          </a:ln>
        </p:spPr>
        <p:txBody>
          <a:bodyPr lIns="0" tIns="0" rIns="0" bIns="0"/>
          <a:lstStyle/>
          <a:p>
            <a:endParaRPr lang="en-US" dirty="0"/>
          </a:p>
        </p:txBody>
      </p:sp>
      <p:sp>
        <p:nvSpPr>
          <p:cNvPr id="15366" name="Rectangle 6"/>
          <p:cNvSpPr>
            <a:spLocks/>
          </p:cNvSpPr>
          <p:nvPr/>
        </p:nvSpPr>
        <p:spPr bwMode="auto">
          <a:xfrm>
            <a:off x="203200" y="101600"/>
            <a:ext cx="9740900" cy="457200"/>
          </a:xfrm>
          <a:prstGeom prst="rect">
            <a:avLst/>
          </a:prstGeom>
          <a:gradFill rotWithShape="0">
            <a:gsLst>
              <a:gs pos="0">
                <a:srgbClr val="FFFFFF"/>
              </a:gs>
              <a:gs pos="100000">
                <a:srgbClr val="400080"/>
              </a:gs>
            </a:gsLst>
            <a:lin ang="0" scaled="1"/>
          </a:gradFill>
          <a:ln w="25400">
            <a:noFill/>
            <a:miter lim="800000"/>
            <a:headEnd/>
            <a:tailEnd/>
          </a:ln>
        </p:spPr>
        <p:txBody>
          <a:bodyPr lIns="0" tIns="0" rIns="0" bIns="0"/>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762000"/>
            <a:ext cx="9296400" cy="914400"/>
          </a:xfrm>
          <a:ln/>
        </p:spPr>
        <p:txBody>
          <a:bodyPr/>
          <a:lstStyle/>
          <a:p>
            <a:r>
              <a:rPr lang="en-US" sz="3600" dirty="0"/>
              <a:t>Use of Professional Designation May Impose Duties</a:t>
            </a:r>
          </a:p>
        </p:txBody>
      </p:sp>
      <p:sp>
        <p:nvSpPr>
          <p:cNvPr id="56321" name="Rectangle 1"/>
          <p:cNvSpPr>
            <a:spLocks noGrp="1"/>
          </p:cNvSpPr>
          <p:nvPr>
            <p:ph type="body" idx="1"/>
          </p:nvPr>
        </p:nvSpPr>
        <p:spPr bwMode="auto">
          <a:xfrm>
            <a:off x="965200" y="2473642"/>
            <a:ext cx="8000999" cy="4021614"/>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a:t>May require user to follow certain business practices</a:t>
            </a:r>
          </a:p>
          <a:p>
            <a:pPr lvl="0"/>
            <a:r>
              <a:rPr lang="en-US" sz="2400" dirty="0"/>
              <a:t>May </a:t>
            </a:r>
            <a:r>
              <a:rPr lang="en-US" sz="2400" dirty="0" smtClean="0"/>
              <a:t>require </a:t>
            </a:r>
            <a:r>
              <a:rPr lang="en-US" sz="2400" dirty="0"/>
              <a:t>recordkeeping of complaints and agreements</a:t>
            </a:r>
          </a:p>
          <a:p>
            <a:pPr lvl="0"/>
            <a:r>
              <a:rPr lang="en-US" sz="2400" dirty="0"/>
              <a:t>May require specific customer disclosures</a:t>
            </a:r>
          </a:p>
          <a:p>
            <a:pPr lvl="0"/>
            <a:r>
              <a:rPr lang="en-US" sz="2400" dirty="0"/>
              <a:t>May require registration marks</a:t>
            </a:r>
          </a:p>
          <a:p>
            <a:pPr lvl="0"/>
            <a:r>
              <a:rPr lang="en-US" sz="2400" dirty="0"/>
              <a:t>May elevate relationship to a higher liability level, ie Fiduciary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762000"/>
            <a:ext cx="9296400" cy="914400"/>
          </a:xfrm>
          <a:ln/>
        </p:spPr>
        <p:txBody>
          <a:bodyPr/>
          <a:lstStyle/>
          <a:p>
            <a:r>
              <a:rPr lang="en-US" sz="3600" dirty="0"/>
              <a:t>CFP </a:t>
            </a:r>
            <a:r>
              <a:rPr lang="en-US" sz="3600" dirty="0" smtClean="0"/>
              <a:t>Standards </a:t>
            </a:r>
            <a:r>
              <a:rPr lang="en-US" sz="3600" dirty="0"/>
              <a:t>of Professional </a:t>
            </a:r>
            <a:r>
              <a:rPr lang="en-US" sz="3600" dirty="0" smtClean="0"/>
              <a:t>Conduct:</a:t>
            </a:r>
            <a:endParaRPr lang="en-US" sz="3600" dirty="0"/>
          </a:p>
        </p:txBody>
      </p:sp>
      <p:sp>
        <p:nvSpPr>
          <p:cNvPr id="56321" name="Rectangle 1"/>
          <p:cNvSpPr>
            <a:spLocks noGrp="1"/>
          </p:cNvSpPr>
          <p:nvPr>
            <p:ph type="body" idx="1"/>
          </p:nvPr>
        </p:nvSpPr>
        <p:spPr bwMode="auto">
          <a:xfrm>
            <a:off x="965200" y="1582375"/>
            <a:ext cx="8000999" cy="5804153"/>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1400" b="1" dirty="0" smtClean="0"/>
              <a:t>1.2</a:t>
            </a:r>
            <a:r>
              <a:rPr lang="en-US" sz="1400" dirty="0" smtClean="0"/>
              <a:t> If the certificant’s services include financial planning or material elements of financial planning, prior to entering into an agreement, the certificant shall provide </a:t>
            </a:r>
            <a:r>
              <a:rPr lang="en-US" sz="1400" b="1" dirty="0" smtClean="0">
                <a:solidFill>
                  <a:srgbClr val="FF0000"/>
                </a:solidFill>
              </a:rPr>
              <a:t>written</a:t>
            </a:r>
            <a:r>
              <a:rPr lang="en-US" sz="1400" dirty="0" smtClean="0"/>
              <a:t> information </a:t>
            </a:r>
            <a:r>
              <a:rPr lang="en-US" sz="1400" b="1" dirty="0" smtClean="0">
                <a:solidFill>
                  <a:srgbClr val="FF0000"/>
                </a:solidFill>
              </a:rPr>
              <a:t>or discuss </a:t>
            </a:r>
            <a:r>
              <a:rPr lang="en-US" sz="1400" dirty="0" smtClean="0"/>
              <a:t>with the prospective client or client the following: </a:t>
            </a:r>
          </a:p>
          <a:p>
            <a:pPr lvl="0">
              <a:buFont typeface="+mj-lt"/>
              <a:buAutoNum type="alphaLcParenR"/>
            </a:pPr>
            <a:r>
              <a:rPr lang="en-US" sz="1400" dirty="0" smtClean="0"/>
              <a:t>The obligations and responsibilities of each party under the agreement with respect to: </a:t>
            </a:r>
          </a:p>
          <a:p>
            <a:pPr marL="711200" lvl="1" indent="0">
              <a:spcBef>
                <a:spcPts val="600"/>
              </a:spcBef>
              <a:buNone/>
            </a:pPr>
            <a:r>
              <a:rPr lang="en-US" sz="1400" dirty="0" smtClean="0"/>
              <a:t>i. Defining goals, needs and objectives, </a:t>
            </a:r>
          </a:p>
          <a:p>
            <a:pPr marL="711200" lvl="1" indent="0">
              <a:spcBef>
                <a:spcPts val="600"/>
              </a:spcBef>
              <a:buNone/>
            </a:pPr>
            <a:r>
              <a:rPr lang="en-US" sz="1400" dirty="0"/>
              <a:t>ii. Gathering and providing appropriate data, </a:t>
            </a:r>
          </a:p>
          <a:p>
            <a:pPr marL="711200" lvl="1" indent="0">
              <a:spcBef>
                <a:spcPts val="600"/>
              </a:spcBef>
              <a:buNone/>
            </a:pPr>
            <a:r>
              <a:rPr lang="en-US" sz="1400" dirty="0" err="1" smtClean="0"/>
              <a:t>iii.Examining</a:t>
            </a:r>
            <a:r>
              <a:rPr lang="en-US" sz="1400" dirty="0" smtClean="0"/>
              <a:t> the result of the current course of action without changes, </a:t>
            </a:r>
          </a:p>
          <a:p>
            <a:pPr marL="711200" lvl="1" indent="0">
              <a:spcBef>
                <a:spcPts val="600"/>
              </a:spcBef>
              <a:buNone/>
            </a:pPr>
            <a:r>
              <a:rPr lang="en-US" sz="1400" dirty="0" smtClean="0"/>
              <a:t>iv.The formulation of any recommended actions, </a:t>
            </a:r>
          </a:p>
          <a:p>
            <a:pPr marL="711200" lvl="1" indent="0">
              <a:spcBef>
                <a:spcPts val="600"/>
              </a:spcBef>
              <a:buNone/>
            </a:pPr>
            <a:r>
              <a:rPr lang="en-US" sz="1400" dirty="0" smtClean="0"/>
              <a:t>v.Implementation responsibilities, and </a:t>
            </a:r>
          </a:p>
          <a:p>
            <a:pPr marL="711200" lvl="1" indent="0">
              <a:spcBef>
                <a:spcPts val="600"/>
              </a:spcBef>
              <a:buNone/>
            </a:pPr>
            <a:r>
              <a:rPr lang="en-US" sz="1400" dirty="0" smtClean="0"/>
              <a:t>vi.Monitoring responsibilities. </a:t>
            </a:r>
          </a:p>
          <a:p>
            <a:pPr lvl="0">
              <a:buFont typeface="+mj-lt"/>
              <a:buAutoNum type="alphaLcParenR"/>
            </a:pPr>
            <a:r>
              <a:rPr lang="en-US" sz="1400" b="1" dirty="0" smtClean="0">
                <a:solidFill>
                  <a:srgbClr val="FF0000"/>
                </a:solidFill>
              </a:rPr>
              <a:t>Compensation that any party to the agreement or any legal affiliate to a party to the agreement will or could receive under the terms of the agreement</a:t>
            </a:r>
            <a:r>
              <a:rPr lang="en-US" sz="1400" dirty="0" smtClean="0">
                <a:solidFill>
                  <a:srgbClr val="FF0000"/>
                </a:solidFill>
              </a:rPr>
              <a:t>; </a:t>
            </a:r>
            <a:r>
              <a:rPr lang="en-US" sz="1400" dirty="0" smtClean="0"/>
              <a:t>and factors or terms that determine costs, how decisions benefit the certificant and the relative benefit to the certificant. </a:t>
            </a:r>
          </a:p>
          <a:p>
            <a:pPr lvl="0">
              <a:buFont typeface="+mj-lt"/>
              <a:buAutoNum type="alphaLcParenR"/>
            </a:pPr>
            <a:r>
              <a:rPr lang="en-US" sz="1400" dirty="0" smtClean="0"/>
              <a:t>Terms under which the agreement permits the certificant to offer </a:t>
            </a:r>
            <a:r>
              <a:rPr lang="en-US" sz="1400" b="1" dirty="0" smtClean="0">
                <a:solidFill>
                  <a:srgbClr val="FF0000"/>
                </a:solidFill>
              </a:rPr>
              <a:t>proprietary products</a:t>
            </a:r>
            <a:r>
              <a:rPr lang="en-US" sz="1400" dirty="0" smtClean="0"/>
              <a:t>. </a:t>
            </a:r>
          </a:p>
          <a:p>
            <a:pPr lvl="0">
              <a:buFont typeface="+mj-lt"/>
              <a:buAutoNum type="alphaLcParenR"/>
            </a:pPr>
            <a:r>
              <a:rPr lang="en-US" sz="1400" dirty="0" smtClean="0"/>
              <a:t>Terms under which the certificant will use other entities to meet any of the agreement’s obligations</a:t>
            </a:r>
            <a:r>
              <a:rPr lang="en-US" sz="1200" dirty="0" smtClean="0"/>
              <a:t>.</a:t>
            </a:r>
          </a:p>
          <a:p>
            <a:pPr lvl="0">
              <a:buNone/>
            </a:pPr>
            <a:endParaRPr lang="en-US" sz="2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762000"/>
            <a:ext cx="9296400" cy="914400"/>
          </a:xfrm>
          <a:ln/>
        </p:spPr>
        <p:txBody>
          <a:bodyPr/>
          <a:lstStyle/>
          <a:p>
            <a:r>
              <a:rPr lang="en-US" sz="3600" dirty="0"/>
              <a:t>CFA Standards of Practice </a:t>
            </a:r>
            <a:r>
              <a:rPr lang="en-US" sz="3600" dirty="0" smtClean="0"/>
              <a:t>Handbook:</a:t>
            </a:r>
            <a:endParaRPr lang="en-US" sz="3600" dirty="0"/>
          </a:p>
        </p:txBody>
      </p:sp>
      <p:sp>
        <p:nvSpPr>
          <p:cNvPr id="56321" name="Rectangle 1"/>
          <p:cNvSpPr>
            <a:spLocks noGrp="1"/>
          </p:cNvSpPr>
          <p:nvPr>
            <p:ph type="body" idx="1"/>
          </p:nvPr>
        </p:nvSpPr>
        <p:spPr bwMode="auto">
          <a:xfrm>
            <a:off x="965200" y="2623042"/>
            <a:ext cx="8000999" cy="3164969"/>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1600" b="1" dirty="0"/>
              <a:t>VI. CONFLICTS OF INTEREST</a:t>
            </a:r>
            <a:endParaRPr lang="en-US" sz="1600" dirty="0"/>
          </a:p>
          <a:p>
            <a:pPr>
              <a:buNone/>
            </a:pPr>
            <a:r>
              <a:rPr lang="en-US" sz="1600" b="1" dirty="0">
                <a:latin typeface="Arial Black" pitchFamily="34" charset="0"/>
              </a:rPr>
              <a:t>A. Disclosure of Conflicts. </a:t>
            </a:r>
            <a:r>
              <a:rPr lang="en-US" sz="1600" dirty="0">
                <a:latin typeface="Arial Black" pitchFamily="34" charset="0"/>
              </a:rPr>
              <a:t>Members and Candidates must make full </a:t>
            </a:r>
            <a:r>
              <a:rPr lang="en-US" sz="1600" dirty="0" smtClean="0">
                <a:latin typeface="Arial Black" pitchFamily="34" charset="0"/>
              </a:rPr>
              <a:t>and fair </a:t>
            </a:r>
            <a:r>
              <a:rPr lang="en-US" sz="1600" dirty="0">
                <a:latin typeface="Arial Black" pitchFamily="34" charset="0"/>
              </a:rPr>
              <a:t>disclosure of all matters that could reasonably be expected to </a:t>
            </a:r>
            <a:r>
              <a:rPr lang="en-US" sz="1600" dirty="0" smtClean="0">
                <a:latin typeface="Arial Black" pitchFamily="34" charset="0"/>
              </a:rPr>
              <a:t>impair their </a:t>
            </a:r>
            <a:r>
              <a:rPr lang="en-US" sz="1600" dirty="0">
                <a:latin typeface="Arial Black" pitchFamily="34" charset="0"/>
              </a:rPr>
              <a:t>independence and objectivity or interfere with respective duties </a:t>
            </a:r>
            <a:r>
              <a:rPr lang="en-US" sz="1600" dirty="0" smtClean="0">
                <a:latin typeface="Arial Black" pitchFamily="34" charset="0"/>
              </a:rPr>
              <a:t>to their </a:t>
            </a:r>
            <a:r>
              <a:rPr lang="en-US" sz="1600" dirty="0">
                <a:latin typeface="Arial Black" pitchFamily="34" charset="0"/>
              </a:rPr>
              <a:t>clients, prospective clients, and employer. Members and </a:t>
            </a:r>
            <a:r>
              <a:rPr lang="en-US" sz="1600" dirty="0" smtClean="0">
                <a:latin typeface="Arial Black" pitchFamily="34" charset="0"/>
              </a:rPr>
              <a:t>Candidates must </a:t>
            </a:r>
            <a:r>
              <a:rPr lang="en-US" sz="1600" dirty="0">
                <a:latin typeface="Arial Black" pitchFamily="34" charset="0"/>
              </a:rPr>
              <a:t>ensure that such disclosures are prominent, </a:t>
            </a:r>
            <a:r>
              <a:rPr lang="en-US" sz="1600" b="1" dirty="0">
                <a:solidFill>
                  <a:srgbClr val="FF0000"/>
                </a:solidFill>
                <a:latin typeface="Arial Black" pitchFamily="34" charset="0"/>
              </a:rPr>
              <a:t>are delivered </a:t>
            </a:r>
            <a:r>
              <a:rPr lang="en-US" sz="1600" b="1" dirty="0" smtClean="0">
                <a:solidFill>
                  <a:srgbClr val="FF0000"/>
                </a:solidFill>
                <a:latin typeface="Arial Black" pitchFamily="34" charset="0"/>
              </a:rPr>
              <a:t>in plain </a:t>
            </a:r>
            <a:r>
              <a:rPr lang="en-US" sz="1600" b="1" dirty="0">
                <a:solidFill>
                  <a:srgbClr val="FF0000"/>
                </a:solidFill>
                <a:latin typeface="Arial Black" pitchFamily="34" charset="0"/>
              </a:rPr>
              <a:t>language</a:t>
            </a:r>
            <a:r>
              <a:rPr lang="en-US" sz="1600" dirty="0">
                <a:latin typeface="Arial Black" pitchFamily="34" charset="0"/>
              </a:rPr>
              <a:t>, and communicate the relevant information effectively.</a:t>
            </a:r>
          </a:p>
          <a:p>
            <a:pPr lvl="0">
              <a:buNone/>
            </a:pPr>
            <a:endParaRPr lang="en-US" sz="2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762000"/>
            <a:ext cx="9296400" cy="914400"/>
          </a:xfrm>
          <a:ln/>
        </p:spPr>
        <p:txBody>
          <a:bodyPr/>
          <a:lstStyle/>
          <a:p>
            <a:r>
              <a:rPr lang="en-US" sz="3600" dirty="0" smtClean="0"/>
              <a:t>CPWA Certified Private Wealth Advisor Code of Professional Responsibility:</a:t>
            </a:r>
            <a:endParaRPr lang="en-US" sz="3600" dirty="0"/>
          </a:p>
        </p:txBody>
      </p:sp>
      <p:sp>
        <p:nvSpPr>
          <p:cNvPr id="56321" name="Rectangle 1"/>
          <p:cNvSpPr>
            <a:spLocks noGrp="1"/>
          </p:cNvSpPr>
          <p:nvPr>
            <p:ph type="body" idx="1"/>
          </p:nvPr>
        </p:nvSpPr>
        <p:spPr bwMode="auto">
          <a:xfrm>
            <a:off x="660400" y="2744872"/>
            <a:ext cx="8458200" cy="4583306"/>
          </a:xfrm>
          <a:prstGeom prst="rect">
            <a:avLst/>
          </a:prstGeom>
          <a:noFill/>
          <a:ln w="25400">
            <a:noFill/>
            <a:prstDash val="solid"/>
            <a:miter lim="800000"/>
            <a:headEnd/>
            <a:tailEnd/>
          </a:ln>
          <a:effectLst/>
        </p:spPr>
        <p:txBody>
          <a:bodyPr vert="horz" wrap="square" lIns="91440" tIns="45720" rIns="91440" bIns="45720" numCol="1" anchor="t" anchorCtr="0" compatLnSpc="1">
            <a:prstTxWarp prst="textNoShape">
              <a:avLst/>
            </a:prstTxWarp>
            <a:spAutoFit/>
          </a:bodyPr>
          <a:lstStyle/>
          <a:p>
            <a:pPr marL="288925" indent="-22225">
              <a:lnSpc>
                <a:spcPct val="150000"/>
              </a:lnSpc>
              <a:buNone/>
            </a:pPr>
            <a:r>
              <a:rPr lang="en-US" sz="2400" dirty="0" smtClean="0">
                <a:latin typeface="Arial Black" pitchFamily="34" charset="0"/>
              </a:rPr>
              <a:t>Disclose fully to clients services provided and compensation received. All financial relationships, direct or indirect, between consultants and investment managers, plan officials, beneficiaries, sponsors or any other potential conflicts of interest shall be fully disclosed on a timely basis.</a:t>
            </a:r>
          </a:p>
          <a:p>
            <a:pPr lvl="0">
              <a:buNone/>
            </a:pPr>
            <a:endParaRPr lang="en-US" sz="24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Gill Sans"/>
              </a:rPr>
              <a:t>American Institute of CPAs</a:t>
            </a:r>
            <a:br>
              <a:rPr lang="en-US" sz="3600" dirty="0" smtClean="0">
                <a:latin typeface="Gill Sans"/>
              </a:rPr>
            </a:br>
            <a:r>
              <a:rPr lang="en-US" sz="3000" dirty="0" smtClean="0">
                <a:latin typeface="Gill Sans"/>
              </a:rPr>
              <a:t>Fiduciary Standard of Care</a:t>
            </a:r>
            <a:endParaRPr lang="en-US" sz="3000" dirty="0">
              <a:latin typeface="Gill Sans"/>
            </a:endParaRPr>
          </a:p>
        </p:txBody>
      </p:sp>
      <p:sp>
        <p:nvSpPr>
          <p:cNvPr id="3" name="Content Placeholder 2"/>
          <p:cNvSpPr>
            <a:spLocks noGrp="1"/>
          </p:cNvSpPr>
          <p:nvPr>
            <p:ph idx="1"/>
          </p:nvPr>
        </p:nvSpPr>
        <p:spPr>
          <a:xfrm>
            <a:off x="1041400" y="2514600"/>
            <a:ext cx="8178800" cy="4343400"/>
          </a:xfrm>
        </p:spPr>
        <p:txBody>
          <a:bodyPr/>
          <a:lstStyle/>
          <a:p>
            <a:r>
              <a:rPr lang="en-US" sz="1400" dirty="0" smtClean="0"/>
              <a:t>A </a:t>
            </a:r>
            <a:r>
              <a:rPr lang="en-US" sz="1400" dirty="0"/>
              <a:t>fiduciary has a legal duty to act solely in the best interests of the beneficiary. While an accountant normally is not considered to be a fiduciary to his or her clients, the AICPA Professional Code of Conduct embodies standards of conduct which are closely analogous to a fiduciary relationship—objectivity, integrity, free of conflicts of interest and truthfulness. Accountants who provide audit services cannot be held to a fiduciary standard given their duty to the public. </a:t>
            </a:r>
          </a:p>
          <a:p>
            <a:r>
              <a:rPr lang="en-US" sz="1400" dirty="0"/>
              <a:t>Courts have found that an accountant can be a fiduciary to his or her client when providing certain professional services including tax services, asset management and general business consulting. Generally, if the following three elements are present in a client relationship, an accountant may be deemed to be a fiduciary to their client: (i) the accountant holds himself or herself out as an expert in an aspect of business, (ii) the client places a high degree of trust and confidence in the accountant and (iii) the client is heavily dependent upon the accountant’s advice. An accountant who provides investment advisory services as a registered investment adviser is a fiduciary to his or her advisory clients. </a:t>
            </a:r>
          </a:p>
          <a:p>
            <a:endParaRPr lang="en-US" dirty="0"/>
          </a:p>
        </p:txBody>
      </p:sp>
    </p:spTree>
    <p:extLst>
      <p:ext uri="{BB962C8B-B14F-4D97-AF65-F5344CB8AC3E}">
        <p14:creationId xmlns:p14="http://schemas.microsoft.com/office/powerpoint/2010/main" val="182685582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762000"/>
            <a:ext cx="9296400" cy="914400"/>
          </a:xfrm>
          <a:ln/>
        </p:spPr>
        <p:txBody>
          <a:bodyPr/>
          <a:lstStyle/>
          <a:p>
            <a:r>
              <a:rPr lang="en-US" sz="3600" dirty="0"/>
              <a:t>Regulations and Industry Guidance</a:t>
            </a:r>
          </a:p>
        </p:txBody>
      </p:sp>
      <p:sp>
        <p:nvSpPr>
          <p:cNvPr id="56321" name="Rectangle 1"/>
          <p:cNvSpPr>
            <a:spLocks noGrp="1"/>
          </p:cNvSpPr>
          <p:nvPr>
            <p:ph type="body" idx="1"/>
          </p:nvPr>
        </p:nvSpPr>
        <p:spPr bwMode="auto">
          <a:xfrm>
            <a:off x="2489200" y="3276600"/>
            <a:ext cx="8000999" cy="1687641"/>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a:t>State Statutes/NASAA Model</a:t>
            </a:r>
          </a:p>
          <a:p>
            <a:pPr lvl="0"/>
            <a:r>
              <a:rPr lang="en-US" sz="2400" dirty="0"/>
              <a:t>Bank Regulatory Guidance</a:t>
            </a:r>
          </a:p>
          <a:p>
            <a:pPr lvl="0"/>
            <a:r>
              <a:rPr lang="en-US" sz="2400" dirty="0"/>
              <a:t>FINRA Guidance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762000"/>
            <a:ext cx="9296400" cy="914400"/>
          </a:xfrm>
          <a:ln/>
        </p:spPr>
        <p:txBody>
          <a:bodyPr/>
          <a:lstStyle/>
          <a:p>
            <a:r>
              <a:rPr lang="en-US" sz="3600" dirty="0" smtClean="0"/>
              <a:t/>
            </a:r>
            <a:br>
              <a:rPr lang="en-US" sz="3600" dirty="0" smtClean="0"/>
            </a:br>
            <a:r>
              <a:rPr lang="en-US" sz="3600" dirty="0" smtClean="0"/>
              <a:t>“Senior Designations”</a:t>
            </a:r>
            <a:br>
              <a:rPr lang="en-US" sz="3600" dirty="0" smtClean="0"/>
            </a:br>
            <a:endParaRPr lang="en-US" sz="3600" dirty="0"/>
          </a:p>
        </p:txBody>
      </p:sp>
      <p:sp>
        <p:nvSpPr>
          <p:cNvPr id="56321" name="Rectangle 1"/>
          <p:cNvSpPr>
            <a:spLocks noGrp="1"/>
          </p:cNvSpPr>
          <p:nvPr>
            <p:ph type="body" idx="1"/>
          </p:nvPr>
        </p:nvSpPr>
        <p:spPr bwMode="auto">
          <a:xfrm>
            <a:off x="203200" y="1796534"/>
            <a:ext cx="9677400" cy="4272965"/>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400" dirty="0" smtClean="0"/>
              <a:t>North American Securities Administrators Association model rule on the use of senior-specific certifications and professional designations adopted March 20, 2008: </a:t>
            </a:r>
          </a:p>
          <a:p>
            <a:pPr>
              <a:buNone/>
            </a:pPr>
            <a:r>
              <a:rPr lang="en-US" sz="2400" dirty="0" smtClean="0">
                <a:latin typeface="Arial Black" pitchFamily="34" charset="0"/>
              </a:rPr>
              <a:t>(a) use of one or more words such as “senior,” “retirement,” “elder,” or like words, combined with one or more words such as “certified,” “registered,” “chartered,” “adviser,” “specialist,” “consultant,” “planner,” or like words, in the name of the certification or professional designation; and</a:t>
            </a:r>
          </a:p>
          <a:p>
            <a:pPr>
              <a:buNone/>
            </a:pPr>
            <a:r>
              <a:rPr lang="en-US" sz="2400" dirty="0" smtClean="0">
                <a:latin typeface="Arial Black" pitchFamily="34" charset="0"/>
              </a:rPr>
              <a:t>(b) the manner in which those words are combined.</a:t>
            </a:r>
            <a:endParaRPr lang="en-US" sz="2400" dirty="0">
              <a:latin typeface="Arial Black"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22400" y="5334000"/>
            <a:ext cx="7239000" cy="457200"/>
          </a:xfrm>
        </p:spPr>
        <p:txBody>
          <a:bodyPr/>
          <a:lstStyle/>
          <a:p>
            <a:r>
              <a:rPr lang="en-US" sz="1600" b="0" dirty="0"/>
              <a:t>http://www.finra.org/Investors/ProtectYourself/BeforeYouInvest/p120759</a:t>
            </a:r>
          </a:p>
        </p:txBody>
      </p:sp>
      <p:pic>
        <p:nvPicPr>
          <p:cNvPr id="11" name="Picture Placeholder 10"/>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4922" b="4922"/>
          <a:stretch>
            <a:fillRect/>
          </a:stretch>
        </p:blipFill>
        <p:spPr/>
      </p:pic>
      <p:sp>
        <p:nvSpPr>
          <p:cNvPr id="10" name="Text Placeholder 9"/>
          <p:cNvSpPr>
            <a:spLocks noGrp="1"/>
          </p:cNvSpPr>
          <p:nvPr>
            <p:ph type="body" sz="half" idx="2"/>
          </p:nvPr>
        </p:nvSpPr>
        <p:spPr>
          <a:xfrm>
            <a:off x="355600" y="6324600"/>
            <a:ext cx="9220199" cy="228600"/>
          </a:xfrm>
        </p:spPr>
        <p:txBody>
          <a:bodyPr/>
          <a:lstStyle/>
          <a:p>
            <a:r>
              <a:rPr lang="en-US" sz="1000" dirty="0" smtClean="0"/>
              <a:t>©2012 FINRA. All rights </a:t>
            </a:r>
            <a:r>
              <a:rPr lang="en-US" sz="1000" dirty="0" err="1"/>
              <a:t>reserved.FINRA</a:t>
            </a:r>
            <a:r>
              <a:rPr lang="en-US" sz="1000" dirty="0"/>
              <a:t> is a registered trademark of the Financial Industry Regulatory Authority, Inc. Reprinted with permission from FINRA</a:t>
            </a:r>
            <a:r>
              <a:rPr lang="en-US" dirty="0"/>
              <a:t>.</a:t>
            </a:r>
          </a:p>
          <a:p>
            <a:endParaRPr lang="en-US" dirty="0"/>
          </a:p>
        </p:txBody>
      </p:sp>
    </p:spTree>
    <p:extLst>
      <p:ext uri="{BB962C8B-B14F-4D97-AF65-F5344CB8AC3E}">
        <p14:creationId xmlns:p14="http://schemas.microsoft.com/office/powerpoint/2010/main" val="5901220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762000"/>
            <a:ext cx="9296400" cy="914400"/>
          </a:xfrm>
          <a:ln/>
        </p:spPr>
        <p:txBody>
          <a:bodyPr/>
          <a:lstStyle/>
          <a:p>
            <a:r>
              <a:rPr lang="en-US" sz="3600" dirty="0" smtClean="0"/>
              <a:t>State Statutory/Administrative Rules Examples</a:t>
            </a:r>
            <a:endParaRPr lang="en-US" sz="3600" dirty="0"/>
          </a:p>
        </p:txBody>
      </p:sp>
      <p:sp>
        <p:nvSpPr>
          <p:cNvPr id="56321" name="Rectangle 1"/>
          <p:cNvSpPr>
            <a:spLocks noGrp="1"/>
          </p:cNvSpPr>
          <p:nvPr>
            <p:ph type="body" idx="1"/>
          </p:nvPr>
        </p:nvSpPr>
        <p:spPr bwMode="auto">
          <a:xfrm>
            <a:off x="279400" y="1843127"/>
            <a:ext cx="9677400" cy="4390946"/>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t>Florida 69W-600.0133 Use of Senior-Specific Certifications and Professional Designations by Associated Persons and Investment Advisers</a:t>
            </a:r>
          </a:p>
          <a:p>
            <a:pPr lvl="0"/>
            <a:r>
              <a:rPr lang="en-US" sz="2400" dirty="0" smtClean="0"/>
              <a:t>Washington State WAC 460-25A-020 Use of Senior-Specific Certifications and Professional Designations</a:t>
            </a:r>
          </a:p>
          <a:p>
            <a:pPr lvl="0"/>
            <a:r>
              <a:rPr lang="en-US" sz="2400" dirty="0" smtClean="0"/>
              <a:t>California Dept of Insurance Section 787.1 of Cal. Insurance Code</a:t>
            </a:r>
          </a:p>
          <a:p>
            <a:pPr lvl="0"/>
            <a:r>
              <a:rPr lang="en-US" sz="2400" dirty="0" smtClean="0"/>
              <a:t>Colorado 3 CCR 702-1 (insurance sales)</a:t>
            </a:r>
          </a:p>
          <a:p>
            <a:pPr lvl="0"/>
            <a:r>
              <a:rPr lang="en-US" sz="2400" dirty="0" smtClean="0"/>
              <a:t>Texas 7 TAC 115.16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762000"/>
            <a:ext cx="9296400" cy="914400"/>
          </a:xfrm>
          <a:ln/>
        </p:spPr>
        <p:txBody>
          <a:bodyPr/>
          <a:lstStyle/>
          <a:p>
            <a:r>
              <a:rPr lang="en-US" sz="3600" dirty="0" smtClean="0"/>
              <a:t>Common Elements of State Rules</a:t>
            </a:r>
            <a:endParaRPr lang="en-US" sz="3600" dirty="0"/>
          </a:p>
        </p:txBody>
      </p:sp>
      <p:sp>
        <p:nvSpPr>
          <p:cNvPr id="56321" name="Rectangle 1"/>
          <p:cNvSpPr>
            <a:spLocks noGrp="1"/>
          </p:cNvSpPr>
          <p:nvPr>
            <p:ph type="body" idx="1"/>
          </p:nvPr>
        </p:nvSpPr>
        <p:spPr bwMode="auto">
          <a:xfrm>
            <a:off x="279400" y="1676400"/>
            <a:ext cx="9677400" cy="4601260"/>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266700" indent="0">
              <a:buNone/>
            </a:pPr>
            <a:r>
              <a:rPr lang="en-US" sz="1800" dirty="0" smtClean="0">
                <a:latin typeface="Arial Black" pitchFamily="34" charset="0"/>
              </a:rPr>
              <a:t>Most state with statutes or administrative rules generally prohibit the use of designations that:</a:t>
            </a:r>
          </a:p>
          <a:p>
            <a:pPr lvl="0"/>
            <a:r>
              <a:rPr lang="en-US" sz="1800" dirty="0" smtClean="0"/>
              <a:t>Are not earned or the person is ineligible; Are nonexistent or self-conferred;</a:t>
            </a:r>
          </a:p>
          <a:p>
            <a:pPr lvl="0"/>
            <a:r>
              <a:rPr lang="en-US" sz="1800" dirty="0" smtClean="0"/>
              <a:t>That imply a level of occupational qualification that the person does not possess;</a:t>
            </a:r>
          </a:p>
          <a:p>
            <a:pPr lvl="0"/>
            <a:r>
              <a:rPr lang="en-US" sz="1800" dirty="0" smtClean="0"/>
              <a:t>That are obtained from a certifying organization that is primarily engaged in the business of instruction in sales or marketing;</a:t>
            </a:r>
          </a:p>
          <a:p>
            <a:pPr lvl="0"/>
            <a:r>
              <a:rPr lang="en-US" sz="1800" dirty="0" smtClean="0"/>
              <a:t>Where the certifying organization does not have standards for assuring competency;</a:t>
            </a:r>
          </a:p>
          <a:p>
            <a:pPr lvl="0"/>
            <a:r>
              <a:rPr lang="en-US" sz="1800" dirty="0" smtClean="0"/>
              <a:t>Where the certifying organization does not have reasonable procedures for monitoring and disciplining its certificants for improper or unethical conduct; and</a:t>
            </a:r>
          </a:p>
          <a:p>
            <a:pPr lvl="0"/>
            <a:r>
              <a:rPr lang="en-US" sz="1800" dirty="0" smtClean="0"/>
              <a:t>Where there is no continuing education requirement for continued use of the designation. </a:t>
            </a:r>
            <a:endParaRPr lang="en-US" sz="1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r>
              <a:rPr lang="en-US" sz="3600" dirty="0"/>
              <a:t>Overview of Presentation</a:t>
            </a:r>
          </a:p>
        </p:txBody>
      </p:sp>
      <p:sp>
        <p:nvSpPr>
          <p:cNvPr id="16386" name="Rectangle 2"/>
          <p:cNvSpPr>
            <a:spLocks noGrp="1" noChangeArrowheads="1"/>
          </p:cNvSpPr>
          <p:nvPr>
            <p:ph type="body" idx="1"/>
          </p:nvPr>
        </p:nvSpPr>
        <p:spPr>
          <a:ln/>
        </p:spPr>
        <p:txBody>
          <a:bodyPr/>
          <a:lstStyle/>
          <a:p>
            <a:pPr lvl="0"/>
            <a:r>
              <a:rPr lang="en-US" sz="2400" dirty="0"/>
              <a:t>Risk Analysis</a:t>
            </a:r>
          </a:p>
          <a:p>
            <a:pPr lvl="0"/>
            <a:r>
              <a:rPr lang="en-US" sz="2400" dirty="0"/>
              <a:t>Regulations/Guidance</a:t>
            </a:r>
          </a:p>
          <a:p>
            <a:pPr lvl="0"/>
            <a:r>
              <a:rPr lang="en-US" sz="2400" dirty="0"/>
              <a:t>Industry Surveys</a:t>
            </a:r>
          </a:p>
          <a:p>
            <a:pPr lvl="0"/>
            <a:r>
              <a:rPr lang="en-US" sz="2400" dirty="0"/>
              <a:t>Employee Perspectives</a:t>
            </a:r>
          </a:p>
          <a:p>
            <a:pPr lvl="0"/>
            <a:r>
              <a:rPr lang="en-US" sz="2400" dirty="0"/>
              <a:t>Policy Making Considerations</a:t>
            </a:r>
          </a:p>
          <a:p>
            <a:pPr marL="889000">
              <a:buNone/>
            </a:pP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914400"/>
            <a:ext cx="9296400" cy="914400"/>
          </a:xfrm>
          <a:ln/>
        </p:spPr>
        <p:txBody>
          <a:bodyPr/>
          <a:lstStyle/>
          <a:p>
            <a:r>
              <a:rPr lang="en-US" sz="3600" dirty="0" smtClean="0"/>
              <a:t>California rule lists certain designations as prohibited from use by insurance agents.</a:t>
            </a:r>
            <a:br>
              <a:rPr lang="en-US" sz="3600" dirty="0" smtClean="0"/>
            </a:br>
            <a:endParaRPr lang="en-US" sz="3600" dirty="0"/>
          </a:p>
        </p:txBody>
      </p:sp>
      <p:sp>
        <p:nvSpPr>
          <p:cNvPr id="56321" name="Rectangle 1"/>
          <p:cNvSpPr>
            <a:spLocks noGrp="1"/>
          </p:cNvSpPr>
          <p:nvPr>
            <p:ph type="body" idx="1"/>
          </p:nvPr>
        </p:nvSpPr>
        <p:spPr bwMode="auto">
          <a:xfrm>
            <a:off x="279400" y="2213727"/>
            <a:ext cx="9677400" cy="3526606"/>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266700" indent="0">
              <a:buNone/>
            </a:pPr>
            <a:r>
              <a:rPr lang="en-US" sz="1800" b="1" dirty="0" smtClean="0"/>
              <a:t>“Common senior designations not approved. These designations may not be used by agents and brokers in any oral or written communication from which a sale of insurance to a senior may directly or indirectly result.” [787.1(i) Table B]</a:t>
            </a:r>
            <a:endParaRPr lang="en-US" sz="1800" dirty="0" smtClean="0"/>
          </a:p>
          <a:p>
            <a:pPr>
              <a:buNone/>
            </a:pPr>
            <a:r>
              <a:rPr lang="en-US" sz="1800" dirty="0" smtClean="0"/>
              <a:t> </a:t>
            </a:r>
          </a:p>
          <a:p>
            <a:r>
              <a:rPr lang="en-US" sz="1800" dirty="0" smtClean="0"/>
              <a:t>CRFA Certified Retirement Financial Advisor</a:t>
            </a:r>
          </a:p>
          <a:p>
            <a:r>
              <a:rPr lang="en-US" sz="1800" dirty="0" smtClean="0"/>
              <a:t>CSA   Certified Senior Advisor</a:t>
            </a:r>
          </a:p>
          <a:p>
            <a:r>
              <a:rPr lang="en-US" sz="1800" dirty="0" smtClean="0"/>
              <a:t>CSS   Certified Senior Specialist</a:t>
            </a:r>
          </a:p>
          <a:p>
            <a:pPr>
              <a:buNone/>
            </a:pPr>
            <a:endParaRPr lang="en-US" sz="1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914400"/>
            <a:ext cx="9296400" cy="914400"/>
          </a:xfrm>
          <a:ln/>
        </p:spPr>
        <p:txBody>
          <a:bodyPr/>
          <a:lstStyle/>
          <a:p>
            <a:r>
              <a:rPr lang="en-US" sz="3600" dirty="0" smtClean="0"/>
              <a:t>Bank Regulatory Guidance</a:t>
            </a:r>
            <a:endParaRPr lang="en-US" sz="3600" dirty="0"/>
          </a:p>
        </p:txBody>
      </p:sp>
      <p:sp>
        <p:nvSpPr>
          <p:cNvPr id="56321" name="Rectangle 1"/>
          <p:cNvSpPr>
            <a:spLocks noGrp="1"/>
          </p:cNvSpPr>
          <p:nvPr>
            <p:ph type="body" idx="1"/>
          </p:nvPr>
        </p:nvSpPr>
        <p:spPr bwMode="auto">
          <a:xfrm>
            <a:off x="203200" y="2133600"/>
            <a:ext cx="9677400" cy="2118529"/>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000" dirty="0" smtClean="0"/>
              <a:t>NO written guidance found.</a:t>
            </a:r>
          </a:p>
          <a:p>
            <a:pPr>
              <a:buNone/>
            </a:pPr>
            <a:r>
              <a:rPr lang="en-US" sz="2000" dirty="0" smtClean="0"/>
              <a:t> </a:t>
            </a:r>
          </a:p>
          <a:p>
            <a:r>
              <a:rPr lang="en-US" sz="2000" dirty="0" smtClean="0"/>
              <a:t>However, banking regulators may choose to enforce fair consumer treatment under the unfair or deceptive acts or practices (UDAP) provisions of section 5 of the Federal Trade Commission Act.</a:t>
            </a:r>
            <a:endParaRPr lang="en-US" sz="20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914400"/>
            <a:ext cx="9296400" cy="914400"/>
          </a:xfrm>
          <a:ln/>
        </p:spPr>
        <p:txBody>
          <a:bodyPr/>
          <a:lstStyle/>
          <a:p>
            <a:r>
              <a:rPr lang="en-US" sz="3600" dirty="0" smtClean="0"/>
              <a:t>FINRA GUIDANCE</a:t>
            </a:r>
            <a:endParaRPr lang="en-US" sz="3600" dirty="0"/>
          </a:p>
        </p:txBody>
      </p:sp>
      <p:sp>
        <p:nvSpPr>
          <p:cNvPr id="56321" name="Rectangle 1"/>
          <p:cNvSpPr>
            <a:spLocks noGrp="1"/>
          </p:cNvSpPr>
          <p:nvPr>
            <p:ph type="body" idx="1"/>
          </p:nvPr>
        </p:nvSpPr>
        <p:spPr bwMode="auto">
          <a:xfrm>
            <a:off x="203200" y="2095872"/>
            <a:ext cx="9677400" cy="4260141"/>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000" dirty="0" smtClean="0">
                <a:latin typeface="Arial Black" pitchFamily="34" charset="0"/>
              </a:rPr>
              <a:t>Regulatory Notice 11-52 issued November 2011:</a:t>
            </a:r>
            <a:r>
              <a:rPr lang="en-US" sz="2000" dirty="0" smtClean="0"/>
              <a:t> </a:t>
            </a:r>
          </a:p>
          <a:p>
            <a:pPr>
              <a:buNone/>
            </a:pPr>
            <a:r>
              <a:rPr lang="en-US" sz="2000" dirty="0" smtClean="0"/>
              <a:t>FINRA is publishing this </a:t>
            </a:r>
            <a:r>
              <a:rPr lang="en-US" sz="2000" i="1" dirty="0" smtClean="0"/>
              <a:t>Notice </a:t>
            </a:r>
            <a:r>
              <a:rPr lang="en-US" sz="2000" dirty="0" smtClean="0"/>
              <a:t>to remind firms of their supervisory obligations</a:t>
            </a:r>
          </a:p>
          <a:p>
            <a:pPr>
              <a:buNone/>
            </a:pPr>
            <a:r>
              <a:rPr lang="en-US" sz="2000" dirty="0" smtClean="0"/>
              <a:t>regarding the use of certifications and designations that imply expertise,</a:t>
            </a:r>
          </a:p>
          <a:p>
            <a:pPr>
              <a:buNone/>
            </a:pPr>
            <a:r>
              <a:rPr lang="en-US" sz="2000" dirty="0" smtClean="0"/>
              <a:t>certification, training or specialty in advising senior investors (senior</a:t>
            </a:r>
          </a:p>
          <a:p>
            <a:pPr>
              <a:buNone/>
            </a:pPr>
            <a:r>
              <a:rPr lang="en-US" sz="2000" dirty="0" smtClean="0"/>
              <a:t>designations). This </a:t>
            </a:r>
            <a:r>
              <a:rPr lang="en-US" sz="2000" i="1" dirty="0" smtClean="0"/>
              <a:t>Notice </a:t>
            </a:r>
            <a:r>
              <a:rPr lang="en-US" sz="2000" dirty="0" smtClean="0"/>
              <a:t>also outlines findings from a survey of firms and</a:t>
            </a:r>
          </a:p>
          <a:p>
            <a:pPr>
              <a:buNone/>
            </a:pPr>
            <a:r>
              <a:rPr lang="en-US" sz="2000" dirty="0" smtClean="0"/>
              <a:t>highlights sound practices used by firms with respect to senior designations.</a:t>
            </a:r>
          </a:p>
          <a:p>
            <a:pPr>
              <a:buNone/>
            </a:pPr>
            <a:r>
              <a:rPr lang="en-US" sz="2000" dirty="0" smtClean="0"/>
              <a:t>Firms are encouraged to adopt the practices that are outlined in this </a:t>
            </a:r>
            <a:r>
              <a:rPr lang="en-US" sz="2000" i="1" dirty="0" smtClean="0"/>
              <a:t>Notice </a:t>
            </a:r>
            <a:r>
              <a:rPr lang="en-US" sz="2000" dirty="0" smtClean="0"/>
              <a:t>to</a:t>
            </a:r>
          </a:p>
          <a:p>
            <a:pPr>
              <a:buNone/>
            </a:pPr>
            <a:r>
              <a:rPr lang="en-US" sz="2000" dirty="0" smtClean="0"/>
              <a:t>strengthen their own supervisory procedures, as appropriate to their business.</a:t>
            </a:r>
            <a:endParaRPr lang="en-US" sz="2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762000"/>
            <a:ext cx="9296400" cy="914400"/>
          </a:xfrm>
          <a:ln/>
        </p:spPr>
        <p:txBody>
          <a:bodyPr/>
          <a:lstStyle/>
          <a:p>
            <a:r>
              <a:rPr lang="en-US" sz="3600" dirty="0" smtClean="0"/>
              <a:t>FINRA Regulatory Notice 07-43</a:t>
            </a:r>
            <a:br>
              <a:rPr lang="en-US" sz="3600" dirty="0" smtClean="0"/>
            </a:br>
            <a:r>
              <a:rPr lang="en-US" sz="3600" dirty="0" smtClean="0"/>
              <a:t> Obligations to Seniors</a:t>
            </a:r>
            <a:endParaRPr lang="en-US" sz="3600" dirty="0"/>
          </a:p>
        </p:txBody>
      </p:sp>
      <p:sp>
        <p:nvSpPr>
          <p:cNvPr id="56321" name="Rectangle 1"/>
          <p:cNvSpPr>
            <a:spLocks noGrp="1"/>
          </p:cNvSpPr>
          <p:nvPr>
            <p:ph type="body" idx="1"/>
          </p:nvPr>
        </p:nvSpPr>
        <p:spPr bwMode="auto">
          <a:xfrm>
            <a:off x="203200" y="2562299"/>
            <a:ext cx="9677400" cy="2400657"/>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buNone/>
            </a:pPr>
            <a:r>
              <a:rPr lang="en-US" sz="2000" i="1" dirty="0" smtClean="0"/>
              <a:t>Firms that allow the use of any title or designation that conveys an expertise in senior investments or retirement planning where such expertise does not exist may violate NASD Rules 2110 and 2210, NYSE Rule 472, and possibly the antifraud provisions of the federal securities laws. In addition, some states prohibit or restrict the use of senior designations.</a:t>
            </a:r>
            <a:endParaRPr lang="en-US" sz="2000" i="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79400" y="762000"/>
            <a:ext cx="9296400" cy="914400"/>
          </a:xfrm>
          <a:ln/>
        </p:spPr>
        <p:txBody>
          <a:bodyPr/>
          <a:lstStyle/>
          <a:p>
            <a:r>
              <a:rPr lang="en-US" sz="3600" dirty="0" smtClean="0"/>
              <a:t>Finra Notice 07-43:</a:t>
            </a:r>
            <a:br>
              <a:rPr lang="en-US" sz="3600" dirty="0" smtClean="0"/>
            </a:br>
            <a:r>
              <a:rPr lang="en-US" sz="3600" dirty="0" smtClean="0"/>
              <a:t>Firms Must Have Supervisory Procedures</a:t>
            </a:r>
            <a:endParaRPr lang="en-US" sz="3600" dirty="0"/>
          </a:p>
        </p:txBody>
      </p:sp>
      <p:sp>
        <p:nvSpPr>
          <p:cNvPr id="56321" name="Rectangle 1"/>
          <p:cNvSpPr>
            <a:spLocks noGrp="1"/>
          </p:cNvSpPr>
          <p:nvPr>
            <p:ph type="body" idx="1"/>
          </p:nvPr>
        </p:nvSpPr>
        <p:spPr bwMode="auto">
          <a:xfrm>
            <a:off x="203200" y="1401725"/>
            <a:ext cx="9677400" cy="4721805"/>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endParaRPr lang="en-US" sz="2000" dirty="0" smtClean="0"/>
          </a:p>
          <a:p>
            <a:pPr>
              <a:buNone/>
            </a:pPr>
            <a:endParaRPr lang="en-US" sz="2000" dirty="0"/>
          </a:p>
          <a:p>
            <a:pPr>
              <a:buNone/>
            </a:pPr>
            <a:r>
              <a:rPr lang="en-US" sz="2400" dirty="0" smtClean="0"/>
              <a:t>These supervisory procedures must be: </a:t>
            </a:r>
          </a:p>
          <a:p>
            <a:pPr lvl="0">
              <a:buFont typeface="Arial" pitchFamily="34" charset="0"/>
              <a:buChar char="•"/>
            </a:pPr>
            <a:r>
              <a:rPr lang="en-US" sz="2400" dirty="0" smtClean="0"/>
              <a:t>In writing</a:t>
            </a:r>
          </a:p>
          <a:p>
            <a:pPr lvl="0">
              <a:buFont typeface="Arial" pitchFamily="34" charset="0"/>
              <a:buChar char="•"/>
            </a:pPr>
            <a:r>
              <a:rPr lang="en-US" sz="2400" dirty="0" smtClean="0"/>
              <a:t>Clearly communicated to employees</a:t>
            </a:r>
          </a:p>
          <a:p>
            <a:pPr lvl="0">
              <a:buFont typeface="Arial" pitchFamily="34" charset="0"/>
              <a:buChar char="•"/>
            </a:pPr>
            <a:r>
              <a:rPr lang="en-US" sz="2400" dirty="0" smtClean="0"/>
              <a:t>Effectively enforced</a:t>
            </a:r>
          </a:p>
          <a:p>
            <a:pPr lvl="0">
              <a:buFont typeface="Arial" pitchFamily="34" charset="0"/>
              <a:buChar char="•"/>
            </a:pPr>
            <a:r>
              <a:rPr lang="en-US" sz="2400" dirty="0" smtClean="0"/>
              <a:t>Include how “approved designations” may be used</a:t>
            </a:r>
          </a:p>
          <a:p>
            <a:pPr>
              <a:lnSpc>
                <a:spcPct val="150000"/>
              </a:lnSpc>
              <a:buNone/>
            </a:pPr>
            <a:endParaRPr lang="en-US" sz="20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p:cNvSpPr>
          <p:nvPr>
            <p:ph type="body" idx="1"/>
          </p:nvPr>
        </p:nvSpPr>
        <p:spPr bwMode="auto">
          <a:xfrm>
            <a:off x="203200" y="896073"/>
            <a:ext cx="9677400" cy="5733108"/>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400" dirty="0" smtClean="0"/>
              <a:t>While not mandated, Finra highlights certain activities as best practices, including annual employee attestations for registered persons to certify:</a:t>
            </a:r>
          </a:p>
          <a:p>
            <a:pPr>
              <a:buNone/>
            </a:pPr>
            <a:r>
              <a:rPr lang="en-US" sz="2400" dirty="0" smtClean="0"/>
              <a:t> </a:t>
            </a:r>
          </a:p>
          <a:p>
            <a:r>
              <a:rPr lang="en-US" sz="2400" dirty="0" smtClean="0"/>
              <a:t>Which designations they use;</a:t>
            </a:r>
          </a:p>
          <a:p>
            <a:r>
              <a:rPr lang="en-US" sz="2400" dirty="0" smtClean="0"/>
              <a:t>That those designations are earned;</a:t>
            </a:r>
          </a:p>
          <a:p>
            <a:r>
              <a:rPr lang="en-US" sz="2400" dirty="0" smtClean="0"/>
              <a:t>That they have fulfilled continuing education requirements to use the designation; and</a:t>
            </a:r>
          </a:p>
          <a:p>
            <a:r>
              <a:rPr lang="en-US" sz="2400" dirty="0" smtClean="0"/>
              <a:t>That they are in good standing with the credentialing organization.</a:t>
            </a:r>
          </a:p>
          <a:p>
            <a:pPr>
              <a:lnSpc>
                <a:spcPct val="150000"/>
              </a:lnSpc>
              <a:buNone/>
            </a:pPr>
            <a:endParaRPr lang="en-US" sz="2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79400" y="762000"/>
            <a:ext cx="9296400" cy="914400"/>
          </a:xfrm>
          <a:ln/>
        </p:spPr>
        <p:txBody>
          <a:bodyPr/>
          <a:lstStyle/>
          <a:p>
            <a:r>
              <a:rPr lang="en-US" sz="3600" dirty="0" smtClean="0"/>
              <a:t>SEC Sect 208(c)</a:t>
            </a:r>
            <a:br>
              <a:rPr lang="en-US" sz="3600" dirty="0" smtClean="0"/>
            </a:br>
            <a:r>
              <a:rPr lang="en-US" sz="3600" dirty="0" smtClean="0"/>
              <a:t> Investment Advisers Act of 1940</a:t>
            </a:r>
            <a:endParaRPr lang="en-US" sz="3600" dirty="0"/>
          </a:p>
        </p:txBody>
      </p:sp>
      <p:sp>
        <p:nvSpPr>
          <p:cNvPr id="56321" name="Rectangle 1"/>
          <p:cNvSpPr>
            <a:spLocks noGrp="1"/>
          </p:cNvSpPr>
          <p:nvPr>
            <p:ph type="body" idx="1"/>
          </p:nvPr>
        </p:nvSpPr>
        <p:spPr bwMode="auto">
          <a:xfrm>
            <a:off x="203200" y="1947654"/>
            <a:ext cx="9677400" cy="3997954"/>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000" dirty="0" smtClean="0"/>
              <a:t>Restricts the title of “investment  counsel” unless the individual is an investment adviser:</a:t>
            </a:r>
          </a:p>
          <a:p>
            <a:pPr>
              <a:buNone/>
            </a:pPr>
            <a:r>
              <a:rPr lang="en-US" sz="2000" dirty="0" smtClean="0"/>
              <a:t> </a:t>
            </a:r>
          </a:p>
          <a:p>
            <a:pPr>
              <a:buNone/>
            </a:pPr>
            <a:r>
              <a:rPr lang="en-US" sz="2000" dirty="0" smtClean="0"/>
              <a:t> </a:t>
            </a:r>
            <a:r>
              <a:rPr lang="en-US" sz="2000" b="1" dirty="0" smtClean="0"/>
              <a:t>(c) It shall be unlawful for any person registered under section 203 of this title to represent that he is an investment counsel or to use the name ‘‘investment counsel’’ as descriptive of his business unless (1) his or its principal business consists of acting as investment adviser, and (2) a substantial part of his or its business consists of rendering investment supervisory services. </a:t>
            </a:r>
          </a:p>
          <a:p>
            <a:pPr>
              <a:lnSpc>
                <a:spcPct val="150000"/>
              </a:lnSpc>
              <a:buNone/>
            </a:pPr>
            <a:endParaRPr lang="en-US" sz="20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79400" y="762000"/>
            <a:ext cx="9296400" cy="914400"/>
          </a:xfrm>
          <a:ln/>
        </p:spPr>
        <p:txBody>
          <a:bodyPr/>
          <a:lstStyle/>
          <a:p>
            <a:r>
              <a:rPr lang="en-US" sz="3600" dirty="0" smtClean="0"/>
              <a:t>SEC Form ADV, Part 2B Brochure Supplement</a:t>
            </a:r>
            <a:endParaRPr lang="en-US" sz="3600" dirty="0"/>
          </a:p>
        </p:txBody>
      </p:sp>
      <p:sp>
        <p:nvSpPr>
          <p:cNvPr id="56321" name="Rectangle 1"/>
          <p:cNvSpPr>
            <a:spLocks noGrp="1"/>
          </p:cNvSpPr>
          <p:nvPr>
            <p:ph type="body" idx="1"/>
          </p:nvPr>
        </p:nvSpPr>
        <p:spPr bwMode="auto">
          <a:xfrm>
            <a:off x="203200" y="1829115"/>
            <a:ext cx="9677400" cy="3870290"/>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buNone/>
            </a:pPr>
            <a:r>
              <a:rPr lang="en-US" sz="1800" dirty="0" smtClean="0"/>
              <a:t>The SEC requires registered investment advisors to prepare, file, and provide to customers a Brochure Supplement to the Form ADV. This supplement includes the educational background and business experience of supervised persons. The instructions specifically include direction with respect to professional designations as follows:</a:t>
            </a:r>
          </a:p>
          <a:p>
            <a:pPr>
              <a:lnSpc>
                <a:spcPct val="150000"/>
              </a:lnSpc>
              <a:buNone/>
            </a:pPr>
            <a:endParaRPr lang="en-US" sz="2000" dirty="0" smtClean="0"/>
          </a:p>
          <a:p>
            <a:pPr>
              <a:lnSpc>
                <a:spcPct val="150000"/>
              </a:lnSpc>
              <a:buNone/>
            </a:pPr>
            <a:endParaRPr lang="en-US" sz="2000" dirty="0" smtClean="0"/>
          </a:p>
          <a:p>
            <a:pPr>
              <a:lnSpc>
                <a:spcPct val="150000"/>
              </a:lnSpc>
              <a:buNone/>
            </a:pPr>
            <a:endParaRPr lang="en-US" sz="20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4800" y="4419600"/>
            <a:ext cx="7315200" cy="1524000"/>
          </a:xfrm>
          <a:prstGeom prst="rect">
            <a:avLst/>
          </a:prstGeom>
          <a:noFill/>
          <a:ln>
            <a:no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79400" y="762000"/>
            <a:ext cx="9296400" cy="914400"/>
          </a:xfrm>
          <a:ln/>
        </p:spPr>
        <p:txBody>
          <a:bodyPr/>
          <a:lstStyle/>
          <a:p>
            <a:r>
              <a:rPr lang="en-US" sz="3600" dirty="0" smtClean="0"/>
              <a:t>FINRA Conducted Survey*</a:t>
            </a:r>
            <a:br>
              <a:rPr lang="en-US" sz="3600" dirty="0" smtClean="0"/>
            </a:br>
            <a:endParaRPr lang="en-US" sz="3600" dirty="0"/>
          </a:p>
        </p:txBody>
      </p:sp>
      <p:sp>
        <p:nvSpPr>
          <p:cNvPr id="56321" name="Rectangle 1"/>
          <p:cNvSpPr>
            <a:spLocks noGrp="1"/>
          </p:cNvSpPr>
          <p:nvPr>
            <p:ph type="body" idx="1"/>
          </p:nvPr>
        </p:nvSpPr>
        <p:spPr bwMode="auto">
          <a:xfrm>
            <a:off x="203200" y="1524715"/>
            <a:ext cx="9677400" cy="6414577"/>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endParaRPr lang="en-US" sz="2000" dirty="0" smtClean="0"/>
          </a:p>
          <a:p>
            <a:pPr>
              <a:buNone/>
            </a:pPr>
            <a:r>
              <a:rPr lang="en-US" sz="2000" dirty="0" smtClean="0"/>
              <a:t>In 2011, Finra conducted a survey of retail broker-dealers regarding the use of “senior designations”. Of the 157 respondents, 68 percent of the firms allowed the use of senior designations.</a:t>
            </a:r>
          </a:p>
          <a:p>
            <a:pPr>
              <a:buNone/>
            </a:pPr>
            <a:r>
              <a:rPr lang="en-US" sz="2000" dirty="0" smtClean="0"/>
              <a:t> Of great interest is that of those firms that permit their use, 66% require firm approval in order to use the designation AND the firm verifies the employee’s credentials.</a:t>
            </a:r>
          </a:p>
          <a:p>
            <a:pPr>
              <a:buNone/>
            </a:pPr>
            <a:r>
              <a:rPr lang="en-US" sz="2000" dirty="0" smtClean="0"/>
              <a:t> Further, 73% of those that permit use, prohibit ed the use of certain senior designations. </a:t>
            </a:r>
          </a:p>
          <a:p>
            <a:pPr>
              <a:buNone/>
            </a:pPr>
            <a:r>
              <a:rPr lang="en-US" sz="2000" dirty="0" smtClean="0"/>
              <a:t> </a:t>
            </a:r>
          </a:p>
          <a:p>
            <a:pPr>
              <a:buNone/>
            </a:pPr>
            <a:r>
              <a:rPr lang="en-US" sz="2000" dirty="0" smtClean="0"/>
              <a:t>*</a:t>
            </a:r>
            <a:r>
              <a:rPr lang="en-US" sz="2000" i="1" dirty="0" smtClean="0"/>
              <a:t>Survey results reported in Finra’s Regulatory Notice 11-52, November 2011 and in a separate report “Senior Designations”.</a:t>
            </a:r>
            <a:endParaRPr lang="en-US" sz="2000" dirty="0" smtClean="0"/>
          </a:p>
          <a:p>
            <a:pPr>
              <a:lnSpc>
                <a:spcPct val="150000"/>
              </a:lnSpc>
              <a:buNone/>
            </a:pPr>
            <a:endParaRPr lang="en-US" sz="2000" dirty="0" smtClean="0"/>
          </a:p>
          <a:p>
            <a:pPr>
              <a:lnSpc>
                <a:spcPct val="150000"/>
              </a:lnSpc>
              <a:buNone/>
            </a:pPr>
            <a:endParaRPr lang="en-US" sz="20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r>
              <a:rPr lang="en-US" sz="3600" dirty="0" smtClean="0"/>
              <a:t>2011 FINRA Survey of BD Firms</a:t>
            </a:r>
            <a:endParaRPr lang="en-US" sz="3600" dirty="0"/>
          </a:p>
        </p:txBody>
      </p:sp>
      <p:sp>
        <p:nvSpPr>
          <p:cNvPr id="56321" name="Rectangle 1"/>
          <p:cNvSpPr>
            <a:spLocks noGrp="1"/>
          </p:cNvSpPr>
          <p:nvPr>
            <p:ph idx="1"/>
          </p:nvPr>
        </p:nvSpPr>
        <p:spPr bwMode="auto">
          <a:xfrm>
            <a:off x="990600" y="3162307"/>
            <a:ext cx="7045960" cy="2362185"/>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endParaRPr lang="en-US" sz="2000" dirty="0" smtClean="0"/>
          </a:p>
          <a:p>
            <a:pPr>
              <a:buNone/>
            </a:pPr>
            <a:endParaRPr lang="en-US" sz="2000" dirty="0" smtClean="0"/>
          </a:p>
          <a:p>
            <a:pPr>
              <a:lnSpc>
                <a:spcPct val="150000"/>
              </a:lnSpc>
              <a:buNone/>
            </a:pPr>
            <a:endParaRPr lang="en-US" sz="2000" dirty="0" smtClean="0"/>
          </a:p>
          <a:p>
            <a:pPr>
              <a:lnSpc>
                <a:spcPct val="150000"/>
              </a:lnSpc>
              <a:buNone/>
            </a:pP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2057400"/>
            <a:ext cx="8077200" cy="393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1800" y="5989352"/>
            <a:ext cx="8991600" cy="246221"/>
          </a:xfrm>
          <a:prstGeom prst="rect">
            <a:avLst/>
          </a:prstGeom>
          <a:noFill/>
        </p:spPr>
        <p:txBody>
          <a:bodyPr wrap="square" rtlCol="0">
            <a:spAutoFit/>
          </a:bodyPr>
          <a:lstStyle/>
          <a:p>
            <a:r>
              <a:rPr lang="en-US" sz="1000" dirty="0" smtClean="0"/>
              <a:t>©2012 FINRA. All rights </a:t>
            </a:r>
            <a:r>
              <a:rPr lang="en-US" sz="1000" dirty="0" err="1"/>
              <a:t>reserved.FINRA</a:t>
            </a:r>
            <a:r>
              <a:rPr lang="en-US" sz="1000" dirty="0"/>
              <a:t> is a registered trademark of the Financial Industry Regulatory Authority, Inc. Reprinted with permission from </a:t>
            </a:r>
            <a:r>
              <a:rPr lang="en-US" sz="1000" dirty="0" smtClean="0"/>
              <a:t>FINRA.</a:t>
            </a:r>
            <a:endParaRPr lang="en-US" sz="10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r>
              <a:rPr lang="en-US" sz="3600" dirty="0"/>
              <a:t>Many Questions</a:t>
            </a:r>
          </a:p>
        </p:txBody>
      </p:sp>
      <p:sp>
        <p:nvSpPr>
          <p:cNvPr id="16386" name="Rectangle 2"/>
          <p:cNvSpPr>
            <a:spLocks noGrp="1" noChangeArrowheads="1"/>
          </p:cNvSpPr>
          <p:nvPr>
            <p:ph type="body" idx="1"/>
          </p:nvPr>
        </p:nvSpPr>
        <p:spPr>
          <a:xfrm>
            <a:off x="1117600" y="2057400"/>
            <a:ext cx="8178800" cy="4572000"/>
          </a:xfrm>
          <a:ln/>
        </p:spPr>
        <p:txBody>
          <a:bodyPr/>
          <a:lstStyle/>
          <a:p>
            <a:pPr>
              <a:buNone/>
            </a:pPr>
            <a:endParaRPr lang="en-US" dirty="0" smtClean="0"/>
          </a:p>
          <a:p>
            <a:pPr>
              <a:buNone/>
            </a:pPr>
            <a:r>
              <a:rPr lang="en-US" sz="2400" dirty="0" smtClean="0"/>
              <a:t>Few </a:t>
            </a:r>
            <a:r>
              <a:rPr lang="en-US" sz="2400" dirty="0"/>
              <a:t>concrete </a:t>
            </a:r>
            <a:r>
              <a:rPr lang="en-US" sz="2400" dirty="0" smtClean="0"/>
              <a:t>answers.</a:t>
            </a:r>
            <a:endParaRPr lang="en-US" sz="2400" dirty="0"/>
          </a:p>
          <a:p>
            <a:pPr>
              <a:buNone/>
            </a:pPr>
            <a:r>
              <a:rPr lang="en-US" sz="2400" dirty="0"/>
              <a:t> </a:t>
            </a:r>
          </a:p>
          <a:p>
            <a:pPr marL="288925" indent="0">
              <a:buNone/>
            </a:pPr>
            <a:r>
              <a:rPr lang="en-US" sz="2400" dirty="0"/>
              <a:t>Most issues must be considered by your firm and answers will be based on its risk appetite, culture and business environment.</a:t>
            </a:r>
          </a:p>
          <a:p>
            <a:pPr lvl="0">
              <a:buNone/>
            </a:pPr>
            <a:endParaRPr lang="en-US" dirty="0"/>
          </a:p>
          <a:p>
            <a:pPr marL="889000">
              <a:buNone/>
            </a:pP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p:cNvSpPr>
          <p:nvPr>
            <p:ph type="body" idx="1"/>
          </p:nvPr>
        </p:nvSpPr>
        <p:spPr bwMode="auto">
          <a:xfrm>
            <a:off x="203200" y="2743207"/>
            <a:ext cx="9677400" cy="2362185"/>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endParaRPr lang="en-US" sz="2000" dirty="0" smtClean="0"/>
          </a:p>
          <a:p>
            <a:pPr>
              <a:buNone/>
            </a:pPr>
            <a:endParaRPr lang="en-US" sz="2000" dirty="0" smtClean="0"/>
          </a:p>
          <a:p>
            <a:pPr>
              <a:lnSpc>
                <a:spcPct val="150000"/>
              </a:lnSpc>
              <a:buNone/>
            </a:pPr>
            <a:endParaRPr lang="en-US" sz="2000" dirty="0" smtClean="0"/>
          </a:p>
          <a:p>
            <a:pPr>
              <a:lnSpc>
                <a:spcPct val="150000"/>
              </a:lnSpc>
              <a:buNone/>
            </a:pPr>
            <a:endParaRPr lang="en-US" sz="2000" dirty="0"/>
          </a:p>
        </p:txBody>
      </p:sp>
      <p:sp>
        <p:nvSpPr>
          <p:cNvPr id="1025" name="Rectangle 1"/>
          <p:cNvSpPr>
            <a:spLocks noChangeArrowheads="1"/>
          </p:cNvSpPr>
          <p:nvPr/>
        </p:nvSpPr>
        <p:spPr bwMode="auto">
          <a:xfrm>
            <a:off x="508000" y="1486964"/>
            <a:ext cx="9220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Those firms that limit employees to using only certain designations used various criteria to select them: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Curriculum</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Continuing education requirements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Public disciplinary process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Existence of Code of Ethics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Ability for public to verify credentials</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79400" y="762000"/>
            <a:ext cx="9296400" cy="914400"/>
          </a:xfrm>
          <a:ln/>
        </p:spPr>
        <p:txBody>
          <a:bodyPr/>
          <a:lstStyle/>
          <a:p>
            <a:r>
              <a:rPr lang="en-US" sz="3600" dirty="0" smtClean="0"/>
              <a:t>Informal Bank Survey</a:t>
            </a:r>
            <a:endParaRPr lang="en-US" sz="3600" dirty="0"/>
          </a:p>
        </p:txBody>
      </p:sp>
      <p:sp>
        <p:nvSpPr>
          <p:cNvPr id="56321" name="Rectangle 1"/>
          <p:cNvSpPr>
            <a:spLocks noGrp="1"/>
          </p:cNvSpPr>
          <p:nvPr>
            <p:ph type="body" idx="1"/>
          </p:nvPr>
        </p:nvSpPr>
        <p:spPr bwMode="auto">
          <a:xfrm>
            <a:off x="203200" y="1589324"/>
            <a:ext cx="9677400" cy="6106800"/>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endParaRPr lang="en-US" sz="2000" dirty="0" smtClean="0"/>
          </a:p>
          <a:p>
            <a:pPr>
              <a:buNone/>
            </a:pPr>
            <a:r>
              <a:rPr lang="en-US" sz="2000" dirty="0" smtClean="0"/>
              <a:t>Small informal survey taken of a several banks. Most banks permitted the use of industry certifications and degrees, with only a couple having written policies.</a:t>
            </a:r>
          </a:p>
          <a:p>
            <a:pPr>
              <a:buNone/>
            </a:pPr>
            <a:r>
              <a:rPr lang="en-US" sz="2000" dirty="0" smtClean="0"/>
              <a:t> </a:t>
            </a:r>
          </a:p>
          <a:p>
            <a:pPr>
              <a:buNone/>
            </a:pPr>
            <a:r>
              <a:rPr lang="en-US" sz="2000" dirty="0" smtClean="0"/>
              <a:t>Most did not permit the use of “Esquire” for those with Juris Doctor degrees unless the employee works in the Law Department. One bank had a similar rule for M.D.s and R.N.s.</a:t>
            </a:r>
          </a:p>
          <a:p>
            <a:pPr>
              <a:buNone/>
            </a:pPr>
            <a:r>
              <a:rPr lang="en-US" sz="2000" dirty="0" smtClean="0"/>
              <a:t> </a:t>
            </a:r>
          </a:p>
          <a:p>
            <a:pPr>
              <a:buNone/>
            </a:pPr>
            <a:r>
              <a:rPr lang="en-US" sz="2000" dirty="0" smtClean="0"/>
              <a:t>If your firm allows J.D. to be used by those not acting as attorneys for the bank, a prudent practice would be to have a disclosure that no legal advice is being provided if the employee is public facing.</a:t>
            </a:r>
          </a:p>
          <a:p>
            <a:pPr>
              <a:lnSpc>
                <a:spcPct val="150000"/>
              </a:lnSpc>
              <a:buNone/>
            </a:pPr>
            <a:endParaRPr lang="en-US" sz="2000" dirty="0" smtClean="0"/>
          </a:p>
          <a:p>
            <a:pPr>
              <a:lnSpc>
                <a:spcPct val="150000"/>
              </a:lnSpc>
              <a:buNone/>
            </a:pPr>
            <a:endParaRPr lang="en-US" sz="20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79400" y="609600"/>
            <a:ext cx="9296400" cy="914400"/>
          </a:xfrm>
          <a:ln/>
        </p:spPr>
        <p:txBody>
          <a:bodyPr/>
          <a:lstStyle/>
          <a:p>
            <a:r>
              <a:rPr lang="en-US" sz="3600" dirty="0" smtClean="0"/>
              <a:t>Employee Perspectives</a:t>
            </a:r>
            <a:endParaRPr lang="en-US" sz="3600" dirty="0"/>
          </a:p>
        </p:txBody>
      </p:sp>
      <p:sp>
        <p:nvSpPr>
          <p:cNvPr id="56321" name="Rectangle 1"/>
          <p:cNvSpPr>
            <a:spLocks noGrp="1"/>
          </p:cNvSpPr>
          <p:nvPr>
            <p:ph type="body" idx="1"/>
          </p:nvPr>
        </p:nvSpPr>
        <p:spPr bwMode="auto">
          <a:xfrm>
            <a:off x="203200" y="1103389"/>
            <a:ext cx="9067800" cy="7635424"/>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endParaRPr lang="en-US" sz="2000" dirty="0" smtClean="0"/>
          </a:p>
          <a:p>
            <a:pPr>
              <a:buNone/>
            </a:pPr>
            <a:r>
              <a:rPr lang="en-US" sz="1800" dirty="0" smtClean="0"/>
              <a:t>Employees take pride in maintaining and upgrading their knowledge in their fields, and have put in a lot of hard work to earn valid and worthwhile credentials. Public display of designations on business cards and stationery is a form of recognition of this effort. Your firm should consider employee morale when making any policy regarding credentials, including how they may enhance:</a:t>
            </a:r>
          </a:p>
          <a:p>
            <a:r>
              <a:rPr lang="en-US" sz="1800" dirty="0" smtClean="0"/>
              <a:t> Employee Achievement</a:t>
            </a:r>
          </a:p>
          <a:p>
            <a:pPr lvl="0"/>
            <a:r>
              <a:rPr lang="en-US" sz="1800" dirty="0" smtClean="0"/>
              <a:t>Credibility with customers and peers</a:t>
            </a:r>
          </a:p>
          <a:p>
            <a:pPr lvl="0"/>
            <a:r>
              <a:rPr lang="en-US" sz="1800" dirty="0" smtClean="0"/>
              <a:t>Knowledge level</a:t>
            </a:r>
          </a:p>
          <a:p>
            <a:pPr lvl="0"/>
            <a:r>
              <a:rPr lang="en-US" sz="1800" dirty="0" smtClean="0"/>
              <a:t>Differentiate your employee from competitors</a:t>
            </a:r>
          </a:p>
          <a:p>
            <a:pPr lvl="0"/>
            <a:r>
              <a:rPr lang="en-US" sz="1800" dirty="0" smtClean="0"/>
              <a:t>Respect as an Expert</a:t>
            </a:r>
          </a:p>
          <a:p>
            <a:pPr lvl="0"/>
            <a:r>
              <a:rPr lang="en-US" sz="1800" dirty="0" smtClean="0"/>
              <a:t>Pride</a:t>
            </a:r>
          </a:p>
          <a:p>
            <a:pPr lvl="0"/>
            <a:r>
              <a:rPr lang="en-US" sz="1800" dirty="0" smtClean="0"/>
              <a:t>Reward</a:t>
            </a:r>
          </a:p>
          <a:p>
            <a:pPr>
              <a:buNone/>
            </a:pPr>
            <a:endParaRPr lang="en-US" sz="2000" dirty="0" smtClean="0"/>
          </a:p>
          <a:p>
            <a:pPr>
              <a:lnSpc>
                <a:spcPct val="150000"/>
              </a:lnSpc>
              <a:buNone/>
            </a:pPr>
            <a:endParaRPr lang="en-US" sz="2000" dirty="0" smtClean="0"/>
          </a:p>
          <a:p>
            <a:pPr>
              <a:lnSpc>
                <a:spcPct val="150000"/>
              </a:lnSpc>
              <a:buNone/>
            </a:pPr>
            <a:endParaRPr lang="en-US" sz="20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79400" y="609600"/>
            <a:ext cx="9296400" cy="914400"/>
          </a:xfrm>
          <a:ln/>
        </p:spPr>
        <p:txBody>
          <a:bodyPr/>
          <a:lstStyle/>
          <a:p>
            <a:r>
              <a:rPr lang="en-US" sz="2800" dirty="0" smtClean="0"/>
              <a:t>Ten Questions to Answer</a:t>
            </a:r>
            <a:br>
              <a:rPr lang="en-US" sz="2800" dirty="0" smtClean="0"/>
            </a:br>
            <a:r>
              <a:rPr lang="en-US" sz="2800" dirty="0" smtClean="0"/>
              <a:t> if you pursue a designation/credential p</a:t>
            </a:r>
            <a:r>
              <a:rPr lang="en-US" sz="2400" dirty="0" smtClean="0"/>
              <a:t>olicy.</a:t>
            </a:r>
            <a:endParaRPr lang="en-US" sz="2400" dirty="0"/>
          </a:p>
        </p:txBody>
      </p:sp>
      <p:sp>
        <p:nvSpPr>
          <p:cNvPr id="56321" name="Rectangle 1"/>
          <p:cNvSpPr>
            <a:spLocks noGrp="1"/>
          </p:cNvSpPr>
          <p:nvPr>
            <p:ph type="body" idx="1"/>
          </p:nvPr>
        </p:nvSpPr>
        <p:spPr bwMode="auto">
          <a:xfrm>
            <a:off x="203200" y="2061120"/>
            <a:ext cx="9067800" cy="6683881"/>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lvl="0">
              <a:spcBef>
                <a:spcPts val="600"/>
              </a:spcBef>
              <a:buSzPct val="125000"/>
              <a:buFont typeface="+mj-lt"/>
              <a:buAutoNum type="arabicPeriod"/>
            </a:pPr>
            <a:r>
              <a:rPr lang="en-US" sz="2400" dirty="0" smtClean="0"/>
              <a:t>Will you permit all financial industry designations, or only selected ones?</a:t>
            </a:r>
          </a:p>
          <a:p>
            <a:pPr lvl="0">
              <a:spcBef>
                <a:spcPts val="600"/>
              </a:spcBef>
              <a:buSzPct val="125000"/>
              <a:buFont typeface="+mj-lt"/>
              <a:buAutoNum type="arabicPeriod"/>
            </a:pPr>
            <a:r>
              <a:rPr lang="en-US" sz="2400" dirty="0" smtClean="0"/>
              <a:t>Will you devote resources to performing due diligence on designation programs?</a:t>
            </a:r>
          </a:p>
          <a:p>
            <a:pPr lvl="0">
              <a:spcBef>
                <a:spcPts val="600"/>
              </a:spcBef>
              <a:buSzPct val="125000"/>
              <a:buFont typeface="+mj-lt"/>
              <a:buAutoNum type="arabicPeriod"/>
            </a:pPr>
            <a:r>
              <a:rPr lang="en-US" sz="2400" dirty="0" smtClean="0"/>
              <a:t>Will you verify that an employee has actually earned the designation?</a:t>
            </a:r>
          </a:p>
          <a:p>
            <a:pPr lvl="0">
              <a:spcBef>
                <a:spcPts val="600"/>
              </a:spcBef>
              <a:buSzPct val="125000"/>
              <a:buFont typeface="+mj-lt"/>
              <a:buAutoNum type="arabicPeriod"/>
            </a:pPr>
            <a:r>
              <a:rPr lang="en-US" sz="2400" dirty="0" smtClean="0"/>
              <a:t>Will you pay for an employee to enroll in a designation program?</a:t>
            </a:r>
          </a:p>
          <a:p>
            <a:pPr lvl="0">
              <a:spcBef>
                <a:spcPts val="600"/>
              </a:spcBef>
              <a:buSzPct val="125000"/>
              <a:buFont typeface="+mj-lt"/>
              <a:buAutoNum type="arabicPeriod"/>
            </a:pPr>
            <a:r>
              <a:rPr lang="en-US" sz="2400" dirty="0" smtClean="0"/>
              <a:t>Will you pay for continuing education?</a:t>
            </a:r>
          </a:p>
          <a:p>
            <a:pPr lvl="0">
              <a:spcBef>
                <a:spcPts val="600"/>
              </a:spcBef>
              <a:buSzPct val="125000"/>
              <a:buFont typeface="+mj-lt"/>
              <a:buAutoNum type="arabicPeriod"/>
            </a:pPr>
            <a:r>
              <a:rPr lang="en-US" sz="2400" dirty="0" smtClean="0"/>
              <a:t>Will you pay for membership fees?</a:t>
            </a:r>
          </a:p>
          <a:p>
            <a:pPr>
              <a:buNone/>
            </a:pPr>
            <a:endParaRPr lang="en-US" sz="2000" dirty="0" smtClean="0"/>
          </a:p>
          <a:p>
            <a:pPr>
              <a:buNone/>
            </a:pPr>
            <a:endParaRPr lang="en-US" sz="2000" dirty="0" smtClean="0"/>
          </a:p>
          <a:p>
            <a:pPr>
              <a:lnSpc>
                <a:spcPct val="150000"/>
              </a:lnSpc>
              <a:buNone/>
            </a:pPr>
            <a:endParaRPr lang="en-US" sz="2000" dirty="0" smtClean="0"/>
          </a:p>
          <a:p>
            <a:pPr>
              <a:lnSpc>
                <a:spcPct val="150000"/>
              </a:lnSpc>
              <a:buNone/>
            </a:pPr>
            <a:endParaRPr lang="en-US" sz="20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79400" y="609600"/>
            <a:ext cx="9296400" cy="914400"/>
          </a:xfrm>
          <a:ln/>
        </p:spPr>
        <p:txBody>
          <a:bodyPr/>
          <a:lstStyle/>
          <a:p>
            <a:r>
              <a:rPr lang="en-US" sz="3600" dirty="0" smtClean="0"/>
              <a:t>Ten Questions…</a:t>
            </a:r>
            <a:endParaRPr lang="en-US" sz="3600" dirty="0"/>
          </a:p>
        </p:txBody>
      </p:sp>
      <p:sp>
        <p:nvSpPr>
          <p:cNvPr id="56321" name="Rectangle 1"/>
          <p:cNvSpPr>
            <a:spLocks noGrp="1"/>
          </p:cNvSpPr>
          <p:nvPr>
            <p:ph type="body" idx="1"/>
          </p:nvPr>
        </p:nvSpPr>
        <p:spPr bwMode="auto">
          <a:xfrm>
            <a:off x="279400" y="1547337"/>
            <a:ext cx="9067800" cy="6529993"/>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lvl="0">
              <a:spcBef>
                <a:spcPts val="600"/>
              </a:spcBef>
              <a:buSzPct val="125000"/>
              <a:buFont typeface="+mj-lt"/>
              <a:buAutoNum type="arabicPeriod" startAt="7"/>
            </a:pPr>
            <a:r>
              <a:rPr lang="en-US" sz="2400" dirty="0" smtClean="0"/>
              <a:t>Will you permit clerical level employees, or those in other divisions not related to service delivery, to use or pursue credentials?</a:t>
            </a:r>
          </a:p>
          <a:p>
            <a:pPr lvl="0">
              <a:spcBef>
                <a:spcPts val="600"/>
              </a:spcBef>
              <a:buSzPct val="125000"/>
              <a:buFont typeface="+mj-lt"/>
              <a:buAutoNum type="arabicPeriod" startAt="7"/>
            </a:pPr>
            <a:r>
              <a:rPr lang="en-US" sz="2400" dirty="0" smtClean="0"/>
              <a:t>Will you permit paid time off for continuing education?</a:t>
            </a:r>
          </a:p>
          <a:p>
            <a:pPr lvl="0">
              <a:spcBef>
                <a:spcPts val="600"/>
              </a:spcBef>
              <a:buSzPct val="125000"/>
              <a:buFont typeface="+mj-lt"/>
              <a:buAutoNum type="arabicPeriod" startAt="7"/>
            </a:pPr>
            <a:r>
              <a:rPr lang="en-US" sz="2400" dirty="0" smtClean="0"/>
              <a:t>Will you require any type of disclosure for customer materials, especially where the credential reflects a role not assumed by the employee (JD, CPA, or, for example, a CFA who is a trust officer)</a:t>
            </a:r>
          </a:p>
          <a:p>
            <a:pPr lvl="0">
              <a:spcBef>
                <a:spcPts val="600"/>
              </a:spcBef>
              <a:buSzPct val="125000"/>
              <a:buFont typeface="+mj-lt"/>
              <a:buAutoNum type="arabicPeriod" startAt="7"/>
            </a:pPr>
            <a:r>
              <a:rPr lang="en-US" sz="2400" dirty="0" smtClean="0"/>
              <a:t>Will you require a periodic attestation from employees about their use of designations?</a:t>
            </a:r>
          </a:p>
          <a:p>
            <a:pPr>
              <a:buNone/>
            </a:pPr>
            <a:endParaRPr lang="en-US" sz="2000" dirty="0" smtClean="0"/>
          </a:p>
          <a:p>
            <a:pPr>
              <a:buNone/>
            </a:pPr>
            <a:endParaRPr lang="en-US" sz="2000" dirty="0" smtClean="0"/>
          </a:p>
          <a:p>
            <a:pPr>
              <a:lnSpc>
                <a:spcPct val="150000"/>
              </a:lnSpc>
              <a:buNone/>
            </a:pPr>
            <a:endParaRPr lang="en-US" sz="2000" dirty="0" smtClean="0"/>
          </a:p>
          <a:p>
            <a:pPr>
              <a:lnSpc>
                <a:spcPct val="150000"/>
              </a:lnSpc>
              <a:buNone/>
            </a:pPr>
            <a:endParaRPr lang="en-US" sz="2000" dirty="0"/>
          </a:p>
        </p:txBody>
      </p:sp>
    </p:spTree>
    <p:extLst>
      <p:ext uri="{BB962C8B-B14F-4D97-AF65-F5344CB8AC3E}">
        <p14:creationId xmlns:p14="http://schemas.microsoft.com/office/powerpoint/2010/main" val="329807580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Contact Information</a:t>
            </a:r>
            <a:endParaRPr lang="en-US" sz="2400" dirty="0"/>
          </a:p>
        </p:txBody>
      </p:sp>
      <p:sp>
        <p:nvSpPr>
          <p:cNvPr id="3" name="Content Placeholder 2"/>
          <p:cNvSpPr>
            <a:spLocks noGrp="1"/>
          </p:cNvSpPr>
          <p:nvPr>
            <p:ph idx="1"/>
          </p:nvPr>
        </p:nvSpPr>
        <p:spPr/>
        <p:txBody>
          <a:bodyPr/>
          <a:lstStyle/>
          <a:p>
            <a:pPr marL="266700" indent="0">
              <a:buNone/>
            </a:pPr>
            <a:r>
              <a:rPr lang="en-US" sz="1400" dirty="0" smtClean="0"/>
              <a:t>Jan Sackley</a:t>
            </a:r>
          </a:p>
          <a:p>
            <a:pPr marL="266700" indent="0">
              <a:buNone/>
            </a:pPr>
            <a:r>
              <a:rPr lang="en-US" sz="1400" dirty="0" smtClean="0">
                <a:hlinkClick r:id="rId3"/>
              </a:rPr>
              <a:t>jan@fidfore.com</a:t>
            </a:r>
            <a:endParaRPr lang="en-US" sz="1400" dirty="0" smtClean="0"/>
          </a:p>
          <a:p>
            <a:pPr marL="266700" indent="0">
              <a:buNone/>
            </a:pPr>
            <a:r>
              <a:rPr lang="en-US" sz="1400" dirty="0" smtClean="0"/>
              <a:t>269-323-8119</a:t>
            </a:r>
          </a:p>
          <a:p>
            <a:pPr marL="266700" indent="0">
              <a:buNone/>
            </a:pPr>
            <a:endParaRPr lang="en-US" sz="1400" dirty="0"/>
          </a:p>
          <a:p>
            <a:pPr marL="266700" indent="0">
              <a:buNone/>
            </a:pPr>
            <a:r>
              <a:rPr lang="en-US" sz="1400" dirty="0" smtClean="0"/>
              <a:t>Deborah Austin</a:t>
            </a:r>
          </a:p>
          <a:p>
            <a:pPr marL="266700" indent="0">
              <a:buNone/>
            </a:pPr>
            <a:r>
              <a:rPr lang="en-US" sz="1400" dirty="0" smtClean="0">
                <a:hlinkClick r:id="rId4"/>
              </a:rPr>
              <a:t>Deborah.Austin@unionbank.com</a:t>
            </a:r>
            <a:endParaRPr lang="en-US" sz="1400" dirty="0" smtClean="0"/>
          </a:p>
          <a:p>
            <a:pPr marL="266700" indent="0">
              <a:buNone/>
            </a:pPr>
            <a:r>
              <a:rPr lang="en-US" sz="1400" smtClean="0"/>
              <a:t>619-230-3526</a:t>
            </a:r>
            <a:endParaRPr lang="en-US" sz="1400"/>
          </a:p>
          <a:p>
            <a:pPr marL="266700" indent="0">
              <a:buNone/>
            </a:pPr>
            <a:endParaRPr lang="en-US" sz="1400" dirty="0"/>
          </a:p>
        </p:txBody>
      </p:sp>
    </p:spTree>
    <p:extLst>
      <p:ext uri="{BB962C8B-B14F-4D97-AF65-F5344CB8AC3E}">
        <p14:creationId xmlns:p14="http://schemas.microsoft.com/office/powerpoint/2010/main" val="13155277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990600" y="609600"/>
            <a:ext cx="8178800" cy="1143000"/>
          </a:xfrm>
          <a:ln/>
        </p:spPr>
        <p:txBody>
          <a:bodyPr/>
          <a:lstStyle/>
          <a:p>
            <a:r>
              <a:rPr lang="en-US" sz="3600" dirty="0"/>
              <a:t>Analysis of Risks</a:t>
            </a:r>
          </a:p>
        </p:txBody>
      </p:sp>
      <p:sp>
        <p:nvSpPr>
          <p:cNvPr id="16386" name="Rectangle 2"/>
          <p:cNvSpPr>
            <a:spLocks noGrp="1" noChangeArrowheads="1"/>
          </p:cNvSpPr>
          <p:nvPr>
            <p:ph type="body" idx="1"/>
          </p:nvPr>
        </p:nvSpPr>
        <p:spPr>
          <a:xfrm>
            <a:off x="1041400" y="2743200"/>
            <a:ext cx="8178800" cy="4038600"/>
          </a:xfrm>
          <a:ln/>
        </p:spPr>
        <p:txBody>
          <a:bodyPr/>
          <a:lstStyle/>
          <a:p>
            <a:pPr>
              <a:buNone/>
            </a:pPr>
            <a:endParaRPr lang="en-US" dirty="0" smtClean="0"/>
          </a:p>
          <a:p>
            <a:pPr lvl="0"/>
            <a:r>
              <a:rPr lang="en-US" sz="2400" dirty="0" smtClean="0"/>
              <a:t>Customer </a:t>
            </a:r>
            <a:r>
              <a:rPr lang="en-US" sz="2400" dirty="0"/>
              <a:t>perceptions and expectations</a:t>
            </a:r>
          </a:p>
          <a:p>
            <a:pPr lvl="0"/>
            <a:r>
              <a:rPr lang="en-US" sz="2400" dirty="0"/>
              <a:t>Dual-hatted confusion</a:t>
            </a:r>
          </a:p>
          <a:p>
            <a:pPr lvl="0"/>
            <a:r>
              <a:rPr lang="en-US" sz="2400" dirty="0"/>
              <a:t>Requirements of certain designations</a:t>
            </a:r>
          </a:p>
          <a:p>
            <a:pPr lvl="0"/>
            <a:r>
              <a:rPr lang="en-US" sz="2400" dirty="0"/>
              <a:t>Costs associated with designations</a:t>
            </a:r>
          </a:p>
          <a:p>
            <a:pPr lvl="0"/>
            <a:r>
              <a:rPr lang="en-US" sz="2400" dirty="0"/>
              <a:t>Laws and regulations</a:t>
            </a:r>
          </a:p>
          <a:p>
            <a:pPr lvl="0">
              <a:buNone/>
            </a:pPr>
            <a:endParaRPr lang="en-US" dirty="0"/>
          </a:p>
          <a:p>
            <a:pPr marL="889000">
              <a:buNone/>
            </a:pPr>
            <a:endParaRPr lang="en-US" dirty="0"/>
          </a:p>
        </p:txBody>
      </p:sp>
      <p:sp>
        <p:nvSpPr>
          <p:cNvPr id="2" name="TextBox 1"/>
          <p:cNvSpPr txBox="1"/>
          <p:nvPr/>
        </p:nvSpPr>
        <p:spPr>
          <a:xfrm>
            <a:off x="-407448" y="2057400"/>
            <a:ext cx="6630448" cy="584775"/>
          </a:xfrm>
          <a:prstGeom prst="rect">
            <a:avLst/>
          </a:prstGeom>
          <a:noFill/>
        </p:spPr>
        <p:txBody>
          <a:bodyPr wrap="square" rtlCol="0">
            <a:spAutoFit/>
          </a:bodyPr>
          <a:lstStyle/>
          <a:p>
            <a:r>
              <a:rPr lang="en-US" dirty="0" smtClean="0"/>
              <a:t>Issues to Consider:</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533400"/>
            <a:ext cx="9296400" cy="1295400"/>
          </a:xfrm>
          <a:ln/>
        </p:spPr>
        <p:txBody>
          <a:bodyPr/>
          <a:lstStyle/>
          <a:p>
            <a:r>
              <a:rPr lang="en-US" sz="3600" dirty="0"/>
              <a:t>Customer Perceptions and Expectations</a:t>
            </a:r>
          </a:p>
        </p:txBody>
      </p:sp>
      <p:sp>
        <p:nvSpPr>
          <p:cNvPr id="16386" name="Rectangle 2"/>
          <p:cNvSpPr>
            <a:spLocks noGrp="1" noChangeArrowheads="1"/>
          </p:cNvSpPr>
          <p:nvPr>
            <p:ph type="body" idx="1"/>
          </p:nvPr>
        </p:nvSpPr>
        <p:spPr>
          <a:xfrm>
            <a:off x="1041400" y="2743200"/>
            <a:ext cx="8178800" cy="3810000"/>
          </a:xfrm>
          <a:ln/>
        </p:spPr>
        <p:txBody>
          <a:bodyPr/>
          <a:lstStyle/>
          <a:p>
            <a:pPr lvl="0"/>
            <a:r>
              <a:rPr lang="en-US" sz="2400" dirty="0"/>
              <a:t>Understanding of credential: What is it? What expertise is implied?</a:t>
            </a:r>
          </a:p>
          <a:p>
            <a:pPr lvl="0"/>
            <a:r>
              <a:rPr lang="en-US" sz="2400" dirty="0"/>
              <a:t>Will customer hold </a:t>
            </a:r>
            <a:r>
              <a:rPr lang="en-US" sz="2400" dirty="0" smtClean="0"/>
              <a:t>your firm </a:t>
            </a:r>
            <a:r>
              <a:rPr lang="en-US" sz="2400" dirty="0"/>
              <a:t>accountable for expertise of employee? What if services are not rendered pursuant to the designation?</a:t>
            </a:r>
          </a:p>
          <a:p>
            <a:pPr lvl="0"/>
            <a:r>
              <a:rPr lang="en-US" sz="2400" dirty="0"/>
              <a:t>Should employee discuss the credential and what it means with the customer? If yes, how is it presented?</a:t>
            </a:r>
          </a:p>
          <a:p>
            <a:pPr lvl="0">
              <a:buNone/>
            </a:pPr>
            <a:endParaRPr lang="en-US" dirty="0"/>
          </a:p>
          <a:p>
            <a:pPr marL="889000">
              <a:buNone/>
            </a:pP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533400"/>
            <a:ext cx="9296400" cy="1295400"/>
          </a:xfrm>
          <a:ln/>
        </p:spPr>
        <p:txBody>
          <a:bodyPr/>
          <a:lstStyle/>
          <a:p>
            <a:r>
              <a:rPr lang="en-US" sz="3600" dirty="0"/>
              <a:t>Educational Credentials Commonly Used</a:t>
            </a:r>
          </a:p>
        </p:txBody>
      </p:sp>
      <p:sp>
        <p:nvSpPr>
          <p:cNvPr id="56321" name="Rectangle 1"/>
          <p:cNvSpPr>
            <a:spLocks noGrp="1"/>
          </p:cNvSpPr>
          <p:nvPr>
            <p:ph type="body" idx="1"/>
          </p:nvPr>
        </p:nvSpPr>
        <p:spPr bwMode="auto">
          <a:xfrm>
            <a:off x="1041400" y="2159117"/>
            <a:ext cx="8381999" cy="3600986"/>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MBA    JD   PhD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Gill Sans" charset="0"/>
              <a:ea typeface="ヒラギノ角ゴ ProN W3" charset="-128"/>
            </a:endParaRPr>
          </a:p>
          <a:p>
            <a:pPr marL="0" marR="0" lvl="0" indent="0" algn="l" defTabSz="914400" rtl="0" eaLnBrk="0" fontAlgn="base" latinLnBrk="0" hangingPunct="0">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Earned through accredited institutions of </a:t>
            </a:r>
          </a:p>
          <a:p>
            <a:pPr marL="0" marR="0" lvl="0" indent="0" algn="l" defTabSz="914400" rtl="0" eaLnBrk="0" fontAlgn="base" latinLnBrk="0" hangingPunct="0">
              <a:spcBef>
                <a:spcPct val="0"/>
              </a:spcBef>
              <a:spcAft>
                <a:spcPct val="0"/>
              </a:spcAft>
              <a:buClrTx/>
              <a:buSzTx/>
              <a:buNone/>
              <a:tabLst/>
            </a:pPr>
            <a:r>
              <a:rPr lang="en-US" sz="2400" dirty="0">
                <a:latin typeface="Tahoma" pitchFamily="34" charset="0"/>
                <a:ea typeface="Times New Roman" pitchFamily="18" charset="0"/>
                <a:cs typeface="Tahoma" pitchFamily="34" charset="0"/>
              </a:rPr>
              <a:t> </a:t>
            </a:r>
            <a:r>
              <a:rPr lang="en-US" sz="2400" dirty="0" smtClean="0">
                <a:latin typeface="Tahoma" pitchFamily="34" charset="0"/>
                <a:ea typeface="Times New Roman" pitchFamily="18" charset="0"/>
                <a:cs typeface="Tahoma" pitchFamily="34" charset="0"/>
              </a:rPr>
              <a:t>   </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higher learning</a:t>
            </a:r>
            <a:endParaRPr kumimoji="0" lang="en-US" sz="2400" b="0" i="0" u="none" strike="noStrike" cap="none" normalizeH="0" baseline="0" dirty="0" smtClean="0">
              <a:ln>
                <a:noFill/>
              </a:ln>
              <a:solidFill>
                <a:schemeClr val="tx1"/>
              </a:solidFill>
              <a:effectLst/>
              <a:latin typeface="Gill Sans" charset="0"/>
              <a:ea typeface="ヒラギノ角ゴ ProN W3" charset="-128"/>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No continuing education requirements</a:t>
            </a:r>
            <a:endParaRPr kumimoji="0" lang="en-US" sz="2400" b="0" i="0" u="none" strike="noStrike" cap="none" normalizeH="0" baseline="0" dirty="0" smtClean="0">
              <a:ln>
                <a:noFill/>
              </a:ln>
              <a:solidFill>
                <a:schemeClr val="tx1"/>
              </a:solidFill>
              <a:effectLst/>
              <a:latin typeface="Gill Sans" charset="0"/>
              <a:ea typeface="ヒラギノ角ゴ ProN W3" charset="-128"/>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Can be decades-old</a:t>
            </a:r>
            <a:endParaRPr kumimoji="0" lang="en-US" sz="2400" b="0" i="0" u="none" strike="noStrike" cap="none" normalizeH="0" baseline="0" dirty="0" smtClean="0">
              <a:ln>
                <a:noFill/>
              </a:ln>
              <a:solidFill>
                <a:schemeClr val="tx1"/>
              </a:solidFill>
              <a:effectLst/>
              <a:latin typeface="Gill Sans" charset="0"/>
              <a:ea typeface="ヒラギノ角ゴ ProN W3" charset="-128"/>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No cost to use or maintain a degree</a:t>
            </a:r>
            <a:endParaRPr kumimoji="0" lang="en-US" sz="2400" b="0" i="0" u="none" strike="noStrike" cap="none" normalizeH="0" baseline="0" dirty="0" smtClean="0">
              <a:ln>
                <a:noFill/>
              </a:ln>
              <a:solidFill>
                <a:schemeClr val="tx1"/>
              </a:solidFill>
              <a:effectLst/>
              <a:latin typeface="Gill Sans"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533400"/>
            <a:ext cx="9296400" cy="1295400"/>
          </a:xfrm>
          <a:ln/>
        </p:spPr>
        <p:txBody>
          <a:bodyPr/>
          <a:lstStyle/>
          <a:p>
            <a:r>
              <a:rPr lang="en-US" sz="3600" dirty="0"/>
              <a:t>Industry Certifications</a:t>
            </a:r>
          </a:p>
        </p:txBody>
      </p:sp>
      <p:sp>
        <p:nvSpPr>
          <p:cNvPr id="56321" name="Rectangle 1"/>
          <p:cNvSpPr>
            <a:spLocks noGrp="1"/>
          </p:cNvSpPr>
          <p:nvPr>
            <p:ph type="body" idx="1"/>
          </p:nvPr>
        </p:nvSpPr>
        <p:spPr bwMode="auto">
          <a:xfrm>
            <a:off x="1041400" y="2224438"/>
            <a:ext cx="8000999" cy="4031873"/>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indent="0">
              <a:lnSpc>
                <a:spcPct val="200000"/>
              </a:lnSpc>
              <a:buNone/>
            </a:pPr>
            <a:r>
              <a:rPr lang="en-US" dirty="0"/>
              <a:t>CFP    CFA    ChFC   CSA   CSC   BCM   CkP   CAPP   CASL   CFPN  ChFC  </a:t>
            </a:r>
            <a:r>
              <a:rPr lang="en-US" dirty="0" smtClean="0"/>
              <a:t>CTFA   </a:t>
            </a:r>
            <a:r>
              <a:rPr lang="en-US" dirty="0"/>
              <a:t>CLU  CFSA   CTCP   ADPA   AAMS   AIF   AFC   CEBS   CEPC  CSC   PPC   PFS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321">
                                            <p:txEl>
                                              <p:pRg st="0" end="0"/>
                                            </p:txEl>
                                          </p:spTgt>
                                        </p:tgtEl>
                                        <p:attrNameLst>
                                          <p:attrName>style.visibility</p:attrName>
                                        </p:attrNameLst>
                                      </p:cBhvr>
                                      <p:to>
                                        <p:strVal val="visible"/>
                                      </p:to>
                                    </p:set>
                                    <p:animEffect transition="in" filter="barn(inVertical)">
                                      <p:cBhvr>
                                        <p:cTn id="7" dur="2000"/>
                                        <p:tgtEl>
                                          <p:spTgt spid="563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mph" presetSubtype="0" fill="hold" grpId="1" nodeType="clickEffect">
                                  <p:stCondLst>
                                    <p:cond delay="0"/>
                                  </p:stCondLst>
                                  <p:childTnLst>
                                    <p:anim calcmode="discrete" valueType="str">
                                      <p:cBhvr override="childStyle">
                                        <p:cTn id="11" dur="2000" fill="hold"/>
                                        <p:tgtEl>
                                          <p:spTgt spid="56321">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6385"/>
                    </p:tgtEl>
                  </p:cond>
                </p:stCondLst>
                <p:endSync evt="end" delay="0">
                  <p:rtn val="all"/>
                </p:endSync>
                <p:childTnLst>
                  <p:par>
                    <p:cTn id="13" fill="hold">
                      <p:stCondLst>
                        <p:cond delay="0"/>
                      </p:stCondLst>
                      <p:childTnLst>
                        <p:par>
                          <p:cTn id="14" fill="hold">
                            <p:stCondLst>
                              <p:cond delay="0"/>
                            </p:stCondLst>
                            <p:childTnLst>
                              <p:par>
                                <p:cTn id="15" presetID="21" presetClass="entr" presetSubtype="1" fill="hold" grpId="2" nodeType="clickEffect">
                                  <p:stCondLst>
                                    <p:cond delay="0"/>
                                  </p:stCondLst>
                                  <p:childTnLst>
                                    <p:set>
                                      <p:cBhvr>
                                        <p:cTn id="16" dur="1" fill="hold">
                                          <p:stCondLst>
                                            <p:cond delay="0"/>
                                          </p:stCondLst>
                                        </p:cTn>
                                        <p:tgtEl>
                                          <p:spTgt spid="56321">
                                            <p:txEl>
                                              <p:pRg st="0" end="0"/>
                                            </p:txEl>
                                          </p:spTgt>
                                        </p:tgtEl>
                                        <p:attrNameLst>
                                          <p:attrName>style.visibility</p:attrName>
                                        </p:attrNameLst>
                                      </p:cBhvr>
                                      <p:to>
                                        <p:strVal val="visible"/>
                                      </p:to>
                                    </p:set>
                                    <p:animEffect transition="in" filter="wheel(1)">
                                      <p:cBhvr>
                                        <p:cTn id="17" dur="2000"/>
                                        <p:tgtEl>
                                          <p:spTgt spid="56321">
                                            <p:txEl>
                                              <p:pRg st="0" end="0"/>
                                            </p:txEl>
                                          </p:spTgt>
                                        </p:tgtEl>
                                      </p:cBhvr>
                                    </p:animEffect>
                                  </p:childTnLst>
                                </p:cTn>
                              </p:par>
                            </p:childTnLst>
                          </p:cTn>
                        </p:par>
                      </p:childTnLst>
                    </p:cTn>
                  </p:par>
                </p:childTnLst>
              </p:cTn>
              <p:nextCondLst>
                <p:cond evt="onClick" delay="0">
                  <p:tgtEl>
                    <p:spTgt spid="16385"/>
                  </p:tgtEl>
                </p:cond>
              </p:nextCondLst>
            </p:seq>
          </p:childTnLst>
        </p:cTn>
      </p:par>
    </p:tnLst>
    <p:bldLst>
      <p:bldP spid="56321" grpId="0" build="p"/>
      <p:bldP spid="56321" grpId="1" build="p"/>
      <p:bldP spid="56321" grpId="2"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533400"/>
            <a:ext cx="9296400" cy="914400"/>
          </a:xfrm>
          <a:ln/>
        </p:spPr>
        <p:txBody>
          <a:bodyPr/>
          <a:lstStyle/>
          <a:p>
            <a:r>
              <a:rPr lang="en-US" sz="3600" dirty="0" smtClean="0"/>
              <a:t/>
            </a:r>
            <a:br>
              <a:rPr lang="en-US" sz="3600" dirty="0" smtClean="0"/>
            </a:br>
            <a:r>
              <a:rPr lang="en-US" sz="3600" dirty="0" smtClean="0"/>
              <a:t>Designations </a:t>
            </a:r>
            <a:r>
              <a:rPr lang="en-US" sz="3600" dirty="0"/>
              <a:t>and Certifications</a:t>
            </a:r>
            <a:br>
              <a:rPr lang="en-US" sz="3600" dirty="0"/>
            </a:br>
            <a:endParaRPr lang="en-US" sz="3600" dirty="0"/>
          </a:p>
        </p:txBody>
      </p:sp>
      <p:sp>
        <p:nvSpPr>
          <p:cNvPr id="56321" name="Rectangle 1"/>
          <p:cNvSpPr>
            <a:spLocks noGrp="1"/>
          </p:cNvSpPr>
          <p:nvPr>
            <p:ph type="body" idx="1"/>
          </p:nvPr>
        </p:nvSpPr>
        <p:spPr bwMode="auto">
          <a:xfrm>
            <a:off x="660400" y="1356747"/>
            <a:ext cx="8839200" cy="6601807"/>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a:t>Bona fide designations earned through course of study and examination</a:t>
            </a:r>
          </a:p>
          <a:p>
            <a:pPr lvl="0"/>
            <a:r>
              <a:rPr lang="en-US" sz="2400" dirty="0"/>
              <a:t>May be accredited through American National Standards Institute or National Commission for Certifying Agencies, or </a:t>
            </a:r>
            <a:r>
              <a:rPr lang="en-US" sz="2400" dirty="0" smtClean="0"/>
              <a:t>included on </a:t>
            </a:r>
            <a:r>
              <a:rPr lang="en-US" sz="2400" dirty="0"/>
              <a:t>Department of Education list of “Accrediting Agencies Recognized for Title IV Purposes”</a:t>
            </a:r>
          </a:p>
          <a:p>
            <a:pPr lvl="0"/>
            <a:r>
              <a:rPr lang="en-US" sz="2400" dirty="0"/>
              <a:t>Often require continuing education</a:t>
            </a:r>
          </a:p>
          <a:p>
            <a:pPr lvl="0"/>
            <a:r>
              <a:rPr lang="en-US" sz="2400" dirty="0"/>
              <a:t>Sometimes have disciplinary process</a:t>
            </a:r>
          </a:p>
          <a:p>
            <a:pPr lvl="0"/>
            <a:r>
              <a:rPr lang="en-US" sz="2400" dirty="0"/>
              <a:t>Sometimes have a Code of Ethics</a:t>
            </a:r>
          </a:p>
          <a:p>
            <a:pPr lvl="0"/>
            <a:r>
              <a:rPr lang="en-US" sz="2400" dirty="0"/>
              <a:t>Sometimes require membership in certifying organization to be in “good standing”</a:t>
            </a:r>
          </a:p>
          <a:p>
            <a:pPr marL="0" indent="0">
              <a:lnSpc>
                <a:spcPct val="200000"/>
              </a:lnSpc>
              <a:buNone/>
            </a:pP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55600" y="762000"/>
            <a:ext cx="9296400" cy="914400"/>
          </a:xfrm>
          <a:ln/>
        </p:spPr>
        <p:txBody>
          <a:bodyPr/>
          <a:lstStyle/>
          <a:p>
            <a:r>
              <a:rPr lang="en-US" sz="3600" dirty="0" smtClean="0"/>
              <a:t>Dual-Hatted </a:t>
            </a:r>
            <a:r>
              <a:rPr lang="en-US" sz="3600" dirty="0"/>
              <a:t>Confusion</a:t>
            </a:r>
          </a:p>
        </p:txBody>
      </p:sp>
      <p:sp>
        <p:nvSpPr>
          <p:cNvPr id="56321" name="Rectangle 1"/>
          <p:cNvSpPr>
            <a:spLocks noGrp="1"/>
          </p:cNvSpPr>
          <p:nvPr>
            <p:ph type="body" idx="1"/>
          </p:nvPr>
        </p:nvSpPr>
        <p:spPr bwMode="auto">
          <a:xfrm>
            <a:off x="965200" y="1981200"/>
            <a:ext cx="8000999" cy="5006499"/>
          </a:xfrm>
          <a:prstGeom prst="rect">
            <a:avLst/>
          </a:prstGeom>
          <a:noFill/>
          <a:ln w="25400">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400" dirty="0"/>
              <a:t>Questions to consider:</a:t>
            </a:r>
          </a:p>
          <a:p>
            <a:r>
              <a:rPr lang="en-US" sz="2400" dirty="0"/>
              <a:t> </a:t>
            </a:r>
            <a:r>
              <a:rPr lang="en-US" sz="2400" dirty="0" smtClean="0"/>
              <a:t>Is </a:t>
            </a:r>
            <a:r>
              <a:rPr lang="en-US" sz="2400" dirty="0"/>
              <a:t>employee acting within scope of the credential?</a:t>
            </a:r>
          </a:p>
          <a:p>
            <a:pPr lvl="0"/>
            <a:r>
              <a:rPr lang="en-US" sz="2400" dirty="0"/>
              <a:t>Should employee explain or disclose to customer when the activity is or is not within scope?</a:t>
            </a:r>
          </a:p>
          <a:p>
            <a:pPr lvl="0"/>
            <a:r>
              <a:rPr lang="en-US" sz="2400" dirty="0"/>
              <a:t>Is designation also used by employees in other business units of the firm? (example, a CFP may be in trust, broker-dealer, RIA, insurance agency, or family office)</a:t>
            </a:r>
          </a:p>
          <a:p>
            <a:pPr marL="0" indent="0">
              <a:lnSpc>
                <a:spcPct val="200000"/>
              </a:lnSpc>
              <a:buNone/>
            </a:pP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ckley-1">
  <a:themeElements>
    <a:clrScheme name="Sackley-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ckley-1">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128"/>
            <a:sym typeface="Gill Sans" charset="0"/>
          </a:defRPr>
        </a:defPPr>
      </a:lstStyle>
    </a:lnDef>
  </a:objectDefaults>
  <a:extraClrSchemeLst>
    <a:extraClrScheme>
      <a:clrScheme name="Sackley-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128"/>
            <a:sym typeface="Gill Sans"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Sackley-1</Template>
  <TotalTime>0</TotalTime>
  <Pages>0</Pages>
  <Words>1755</Words>
  <Characters>0</Characters>
  <Application>Microsoft Office PowerPoint</Application>
  <PresentationFormat>Custom</PresentationFormat>
  <Lines>0</Lines>
  <Paragraphs>246</Paragraphs>
  <Slides>35</Slides>
  <Notes>35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Sackley-1</vt:lpstr>
      <vt:lpstr>Default Design</vt:lpstr>
      <vt:lpstr>“Letters and Titles and Tags, Oh My!” </vt:lpstr>
      <vt:lpstr>Overview of Presentation</vt:lpstr>
      <vt:lpstr>Many Questions</vt:lpstr>
      <vt:lpstr>Analysis of Risks</vt:lpstr>
      <vt:lpstr>Customer Perceptions and Expectations</vt:lpstr>
      <vt:lpstr>Educational Credentials Commonly Used</vt:lpstr>
      <vt:lpstr>Industry Certifications</vt:lpstr>
      <vt:lpstr> Designations and Certifications </vt:lpstr>
      <vt:lpstr>Dual-Hatted Confusion</vt:lpstr>
      <vt:lpstr>Use of Professional Designation May Impose Duties</vt:lpstr>
      <vt:lpstr>CFP Standards of Professional Conduct:</vt:lpstr>
      <vt:lpstr>CFA Standards of Practice Handbook:</vt:lpstr>
      <vt:lpstr>CPWA Certified Private Wealth Advisor Code of Professional Responsibility:</vt:lpstr>
      <vt:lpstr>American Institute of CPAs Fiduciary Standard of Care</vt:lpstr>
      <vt:lpstr>Regulations and Industry Guidance</vt:lpstr>
      <vt:lpstr> “Senior Designations” </vt:lpstr>
      <vt:lpstr>http://www.finra.org/Investors/ProtectYourself/BeforeYouInvest/p120759</vt:lpstr>
      <vt:lpstr>State Statutory/Administrative Rules Examples</vt:lpstr>
      <vt:lpstr>Common Elements of State Rules</vt:lpstr>
      <vt:lpstr>California rule lists certain designations as prohibited from use by insurance agents. </vt:lpstr>
      <vt:lpstr>Bank Regulatory Guidance</vt:lpstr>
      <vt:lpstr>FINRA GUIDANCE</vt:lpstr>
      <vt:lpstr>FINRA Regulatory Notice 07-43  Obligations to Seniors</vt:lpstr>
      <vt:lpstr>Finra Notice 07-43: Firms Must Have Supervisory Procedures</vt:lpstr>
      <vt:lpstr>PowerPoint Presentation</vt:lpstr>
      <vt:lpstr>SEC Sect 208(c)  Investment Advisers Act of 1940</vt:lpstr>
      <vt:lpstr>SEC Form ADV, Part 2B Brochure Supplement</vt:lpstr>
      <vt:lpstr>FINRA Conducted Survey* </vt:lpstr>
      <vt:lpstr>2011 FINRA Survey of BD Firms</vt:lpstr>
      <vt:lpstr>PowerPoint Presentation</vt:lpstr>
      <vt:lpstr>Informal Bank Survey</vt:lpstr>
      <vt:lpstr>Employee Perspectives</vt:lpstr>
      <vt:lpstr>Ten Questions to Answer  if you pursue a designation/credential policy.</vt:lpstr>
      <vt:lpstr>Ten Questions…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2012-02-23T16:20:54Z</dcterms:created>
  <dcterms:modified xsi:type="dcterms:W3CDTF">2012-02-23T18:36:51Z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