
<file path=[Content_Types].xml><?xml version="1.0" encoding="utf-8"?>
<Types xmlns="http://schemas.openxmlformats.org/package/2006/content-types"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5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77" r:id="rId7"/>
    <p:sldId id="278" r:id="rId8"/>
    <p:sldId id="279" r:id="rId9"/>
    <p:sldId id="280" r:id="rId10"/>
    <p:sldId id="281" r:id="rId11"/>
    <p:sldId id="265" r:id="rId12"/>
    <p:sldId id="283" r:id="rId13"/>
    <p:sldId id="276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7" r:id="rId25"/>
    <p:sldId id="264" r:id="rId2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6D58"/>
    <a:srgbClr val="8F6D58"/>
    <a:srgbClr val="000000"/>
    <a:srgbClr val="E3DBD3"/>
    <a:srgbClr val="E6E3D0"/>
    <a:srgbClr val="E1DEC5"/>
    <a:srgbClr val="EDE7E3"/>
    <a:srgbClr val="EAE3D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1211" autoAdjust="0"/>
  </p:normalViewPr>
  <p:slideViewPr>
    <p:cSldViewPr>
      <p:cViewPr varScale="1">
        <p:scale>
          <a:sx n="65" d="100"/>
          <a:sy n="65" d="100"/>
        </p:scale>
        <p:origin x="-2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B4F708-9465-4DC2-9245-BE772BDCF6E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9CB654-5797-4DD5-A777-D941476A667E}">
      <dgm:prSet phldrT="[Text]"/>
      <dgm:spPr/>
      <dgm:t>
        <a:bodyPr/>
        <a:lstStyle/>
        <a:p>
          <a:r>
            <a:rPr lang="en-US" dirty="0" smtClean="0"/>
            <a:t>Active Management</a:t>
          </a:r>
          <a:endParaRPr lang="en-US" dirty="0"/>
        </a:p>
      </dgm:t>
    </dgm:pt>
    <dgm:pt modelId="{1181A666-D105-4541-BD05-6226D2EAAD51}" type="parTrans" cxnId="{72E3D547-1BED-461F-8838-B25855F605BE}">
      <dgm:prSet/>
      <dgm:spPr/>
      <dgm:t>
        <a:bodyPr/>
        <a:lstStyle/>
        <a:p>
          <a:endParaRPr lang="en-US"/>
        </a:p>
      </dgm:t>
    </dgm:pt>
    <dgm:pt modelId="{E3C77053-B899-4C1F-A6DE-69C4E96F9188}" type="sibTrans" cxnId="{72E3D547-1BED-461F-8838-B25855F605BE}">
      <dgm:prSet/>
      <dgm:spPr/>
      <dgm:t>
        <a:bodyPr/>
        <a:lstStyle/>
        <a:p>
          <a:endParaRPr lang="en-US"/>
        </a:p>
      </dgm:t>
    </dgm:pt>
    <dgm:pt modelId="{0886BF3E-1E55-43D4-A44D-7FC098A30730}">
      <dgm:prSet phldrT="[Text]"/>
      <dgm:spPr/>
      <dgm:t>
        <a:bodyPr/>
        <a:lstStyle/>
        <a:p>
          <a:r>
            <a:rPr lang="en-US" dirty="0" smtClean="0"/>
            <a:t>Pros</a:t>
          </a:r>
          <a:endParaRPr lang="en-US" dirty="0"/>
        </a:p>
      </dgm:t>
    </dgm:pt>
    <dgm:pt modelId="{EA0B392E-D9A0-430E-8377-9717D1B497E6}" type="parTrans" cxnId="{18DA372F-6844-4198-9CE3-4E384C0A86E9}">
      <dgm:prSet/>
      <dgm:spPr/>
      <dgm:t>
        <a:bodyPr/>
        <a:lstStyle/>
        <a:p>
          <a:endParaRPr lang="en-US"/>
        </a:p>
      </dgm:t>
    </dgm:pt>
    <dgm:pt modelId="{E197697D-05B1-4A43-B693-5F37419F6E04}" type="sibTrans" cxnId="{18DA372F-6844-4198-9CE3-4E384C0A86E9}">
      <dgm:prSet/>
      <dgm:spPr/>
      <dgm:t>
        <a:bodyPr/>
        <a:lstStyle/>
        <a:p>
          <a:endParaRPr lang="en-US"/>
        </a:p>
      </dgm:t>
    </dgm:pt>
    <dgm:pt modelId="{5EACBD16-F6B8-4AAD-B297-BCE1A5D21A5B}">
      <dgm:prSet phldrT="[Text]"/>
      <dgm:spPr/>
      <dgm:t>
        <a:bodyPr/>
        <a:lstStyle/>
        <a:p>
          <a:r>
            <a:rPr lang="en-US" dirty="0" smtClean="0"/>
            <a:t>Alpha Generation</a:t>
          </a:r>
          <a:endParaRPr lang="en-US" dirty="0"/>
        </a:p>
      </dgm:t>
    </dgm:pt>
    <dgm:pt modelId="{21D65EE1-5A39-4712-BAC5-738421631F7F}" type="parTrans" cxnId="{59A8C054-9B44-4451-AEB1-60AAB865677B}">
      <dgm:prSet/>
      <dgm:spPr/>
      <dgm:t>
        <a:bodyPr/>
        <a:lstStyle/>
        <a:p>
          <a:endParaRPr lang="en-US"/>
        </a:p>
      </dgm:t>
    </dgm:pt>
    <dgm:pt modelId="{8F1CA837-BE90-4C5D-824E-FE3B113198CC}" type="sibTrans" cxnId="{59A8C054-9B44-4451-AEB1-60AAB865677B}">
      <dgm:prSet/>
      <dgm:spPr/>
      <dgm:t>
        <a:bodyPr/>
        <a:lstStyle/>
        <a:p>
          <a:endParaRPr lang="en-US"/>
        </a:p>
      </dgm:t>
    </dgm:pt>
    <dgm:pt modelId="{65F3BCB4-38AE-4971-BC6D-511C11CBE29E}">
      <dgm:prSet phldrT="[Text]"/>
      <dgm:spPr/>
      <dgm:t>
        <a:bodyPr/>
        <a:lstStyle/>
        <a:p>
          <a:r>
            <a:rPr lang="en-US" dirty="0" smtClean="0"/>
            <a:t>Passive Management</a:t>
          </a:r>
          <a:endParaRPr lang="en-US" dirty="0"/>
        </a:p>
      </dgm:t>
    </dgm:pt>
    <dgm:pt modelId="{3CF38A53-5FA7-4272-B540-259E72BE1FE2}" type="parTrans" cxnId="{185B2A40-2593-40EA-815D-3BFF94486922}">
      <dgm:prSet/>
      <dgm:spPr/>
      <dgm:t>
        <a:bodyPr/>
        <a:lstStyle/>
        <a:p>
          <a:endParaRPr lang="en-US"/>
        </a:p>
      </dgm:t>
    </dgm:pt>
    <dgm:pt modelId="{AD746A6B-9E42-4589-9710-439C26DE9210}" type="sibTrans" cxnId="{185B2A40-2593-40EA-815D-3BFF94486922}">
      <dgm:prSet/>
      <dgm:spPr/>
      <dgm:t>
        <a:bodyPr/>
        <a:lstStyle/>
        <a:p>
          <a:endParaRPr lang="en-US"/>
        </a:p>
      </dgm:t>
    </dgm:pt>
    <dgm:pt modelId="{6D0EEC72-EE23-4300-9F14-95823F579ACB}">
      <dgm:prSet phldrT="[Text]"/>
      <dgm:spPr/>
      <dgm:t>
        <a:bodyPr/>
        <a:lstStyle/>
        <a:p>
          <a:r>
            <a:rPr lang="en-US" dirty="0" smtClean="0"/>
            <a:t>Pros</a:t>
          </a:r>
          <a:endParaRPr lang="en-US" dirty="0"/>
        </a:p>
      </dgm:t>
    </dgm:pt>
    <dgm:pt modelId="{CAF4AE10-F440-49A0-910B-511A55E3004E}" type="parTrans" cxnId="{78D66DF6-BC2D-46D7-A264-E04221C1977A}">
      <dgm:prSet/>
      <dgm:spPr/>
      <dgm:t>
        <a:bodyPr/>
        <a:lstStyle/>
        <a:p>
          <a:endParaRPr lang="en-US"/>
        </a:p>
      </dgm:t>
    </dgm:pt>
    <dgm:pt modelId="{C8B92ED2-B943-432C-AD9B-061868980224}" type="sibTrans" cxnId="{78D66DF6-BC2D-46D7-A264-E04221C1977A}">
      <dgm:prSet/>
      <dgm:spPr/>
      <dgm:t>
        <a:bodyPr/>
        <a:lstStyle/>
        <a:p>
          <a:endParaRPr lang="en-US"/>
        </a:p>
      </dgm:t>
    </dgm:pt>
    <dgm:pt modelId="{E4160176-C457-4FA1-8B41-D8FDA308A108}">
      <dgm:prSet phldrT="[Text]"/>
      <dgm:spPr/>
      <dgm:t>
        <a:bodyPr/>
        <a:lstStyle/>
        <a:p>
          <a:r>
            <a:rPr lang="en-US" dirty="0" smtClean="0"/>
            <a:t>Cons</a:t>
          </a:r>
          <a:endParaRPr lang="en-US" dirty="0"/>
        </a:p>
      </dgm:t>
    </dgm:pt>
    <dgm:pt modelId="{5E5C6A09-7D0B-4D8E-84ED-FF414752D0BD}" type="parTrans" cxnId="{EA59CCAC-15A3-43DF-B6CD-BE144567C955}">
      <dgm:prSet/>
      <dgm:spPr/>
      <dgm:t>
        <a:bodyPr/>
        <a:lstStyle/>
        <a:p>
          <a:endParaRPr lang="en-US"/>
        </a:p>
      </dgm:t>
    </dgm:pt>
    <dgm:pt modelId="{0E78DC54-49BF-49A5-AE98-60468D4A0711}" type="sibTrans" cxnId="{EA59CCAC-15A3-43DF-B6CD-BE144567C955}">
      <dgm:prSet/>
      <dgm:spPr/>
      <dgm:t>
        <a:bodyPr/>
        <a:lstStyle/>
        <a:p>
          <a:endParaRPr lang="en-US"/>
        </a:p>
      </dgm:t>
    </dgm:pt>
    <dgm:pt modelId="{7E692463-FADC-438A-8E56-08CC7C3A62E4}">
      <dgm:prSet phldrT="[Text]"/>
      <dgm:spPr/>
      <dgm:t>
        <a:bodyPr/>
        <a:lstStyle/>
        <a:p>
          <a:r>
            <a:rPr lang="en-US" dirty="0" smtClean="0"/>
            <a:t>Cons</a:t>
          </a:r>
          <a:endParaRPr lang="en-US" dirty="0"/>
        </a:p>
      </dgm:t>
    </dgm:pt>
    <dgm:pt modelId="{9A0933FA-6751-437E-8A1F-D64E6A79A687}" type="parTrans" cxnId="{471C9D6F-118C-4E9C-BE36-E923B30BD765}">
      <dgm:prSet/>
      <dgm:spPr/>
      <dgm:t>
        <a:bodyPr/>
        <a:lstStyle/>
        <a:p>
          <a:endParaRPr lang="en-US"/>
        </a:p>
      </dgm:t>
    </dgm:pt>
    <dgm:pt modelId="{6017191C-2615-4628-80FD-8E644A4A74B4}" type="sibTrans" cxnId="{471C9D6F-118C-4E9C-BE36-E923B30BD765}">
      <dgm:prSet/>
      <dgm:spPr/>
      <dgm:t>
        <a:bodyPr/>
        <a:lstStyle/>
        <a:p>
          <a:endParaRPr lang="en-US"/>
        </a:p>
      </dgm:t>
    </dgm:pt>
    <dgm:pt modelId="{691F1B15-5A91-4F2F-B536-6839E5950519}">
      <dgm:prSet phldrT="[Text]"/>
      <dgm:spPr/>
      <dgm:t>
        <a:bodyPr/>
        <a:lstStyle/>
        <a:p>
          <a:r>
            <a:rPr lang="en-US" dirty="0" smtClean="0"/>
            <a:t>Tracking error</a:t>
          </a:r>
          <a:endParaRPr lang="en-US" dirty="0"/>
        </a:p>
      </dgm:t>
    </dgm:pt>
    <dgm:pt modelId="{6B1D8F31-2358-4FFF-8B18-D79F1F77AC4F}" type="parTrans" cxnId="{17EE09AF-5876-408D-B900-592DB94CAE4E}">
      <dgm:prSet/>
      <dgm:spPr/>
      <dgm:t>
        <a:bodyPr/>
        <a:lstStyle/>
        <a:p>
          <a:endParaRPr lang="en-US"/>
        </a:p>
      </dgm:t>
    </dgm:pt>
    <dgm:pt modelId="{30B77754-4176-4957-9F62-A2A133645831}" type="sibTrans" cxnId="{17EE09AF-5876-408D-B900-592DB94CAE4E}">
      <dgm:prSet/>
      <dgm:spPr/>
      <dgm:t>
        <a:bodyPr/>
        <a:lstStyle/>
        <a:p>
          <a:endParaRPr lang="en-US"/>
        </a:p>
      </dgm:t>
    </dgm:pt>
    <dgm:pt modelId="{C034692E-4983-421E-8B8E-2726573765AD}">
      <dgm:prSet phldrT="[Text]"/>
      <dgm:spPr/>
      <dgm:t>
        <a:bodyPr/>
        <a:lstStyle/>
        <a:p>
          <a:r>
            <a:rPr lang="en-US" dirty="0" smtClean="0"/>
            <a:t>Differentiate through investment performance</a:t>
          </a:r>
          <a:endParaRPr lang="en-US" dirty="0"/>
        </a:p>
      </dgm:t>
    </dgm:pt>
    <dgm:pt modelId="{BD2B5837-590A-455F-94EA-13D329984000}" type="parTrans" cxnId="{50F2C938-51BF-47E9-B742-BCBADDBDBB3B}">
      <dgm:prSet/>
      <dgm:spPr/>
      <dgm:t>
        <a:bodyPr/>
        <a:lstStyle/>
        <a:p>
          <a:endParaRPr lang="en-US"/>
        </a:p>
      </dgm:t>
    </dgm:pt>
    <dgm:pt modelId="{EF510E4B-8E06-4D69-BDF7-4184EF89AB16}" type="sibTrans" cxnId="{50F2C938-51BF-47E9-B742-BCBADDBDBB3B}">
      <dgm:prSet/>
      <dgm:spPr/>
      <dgm:t>
        <a:bodyPr/>
        <a:lstStyle/>
        <a:p>
          <a:endParaRPr lang="en-US"/>
        </a:p>
      </dgm:t>
    </dgm:pt>
    <dgm:pt modelId="{75AEB7A0-9538-400B-B59A-AEB59BC7EC12}">
      <dgm:prSet phldrT="[Text]"/>
      <dgm:spPr/>
      <dgm:t>
        <a:bodyPr/>
        <a:lstStyle/>
        <a:p>
          <a:r>
            <a:rPr lang="en-US" dirty="0" smtClean="0"/>
            <a:t>Differentiate through manager selection</a:t>
          </a:r>
          <a:endParaRPr lang="en-US" dirty="0"/>
        </a:p>
      </dgm:t>
    </dgm:pt>
    <dgm:pt modelId="{DF34C0EB-15C3-445A-B835-9877BA9C054B}" type="parTrans" cxnId="{154CBF07-23A3-4B7C-98CF-372DFD5F61BE}">
      <dgm:prSet/>
      <dgm:spPr/>
      <dgm:t>
        <a:bodyPr/>
        <a:lstStyle/>
        <a:p>
          <a:endParaRPr lang="en-US"/>
        </a:p>
      </dgm:t>
    </dgm:pt>
    <dgm:pt modelId="{BD10E1BF-4900-446E-B6B8-0FE23BCA567F}" type="sibTrans" cxnId="{154CBF07-23A3-4B7C-98CF-372DFD5F61BE}">
      <dgm:prSet/>
      <dgm:spPr/>
      <dgm:t>
        <a:bodyPr/>
        <a:lstStyle/>
        <a:p>
          <a:endParaRPr lang="en-US"/>
        </a:p>
      </dgm:t>
    </dgm:pt>
    <dgm:pt modelId="{62AA7CA6-9D10-4F39-B3B9-DEE89533FB8D}">
      <dgm:prSet phldrT="[Text]"/>
      <dgm:spPr/>
      <dgm:t>
        <a:bodyPr/>
        <a:lstStyle/>
        <a:p>
          <a:r>
            <a:rPr lang="en-US" dirty="0" smtClean="0"/>
            <a:t>Higher cost</a:t>
          </a:r>
          <a:endParaRPr lang="en-US" dirty="0"/>
        </a:p>
      </dgm:t>
    </dgm:pt>
    <dgm:pt modelId="{B37C4401-EACE-42DB-9DFB-C11DDD390338}" type="parTrans" cxnId="{6526C918-AE98-4629-B13D-B5288C155A66}">
      <dgm:prSet/>
      <dgm:spPr/>
      <dgm:t>
        <a:bodyPr/>
        <a:lstStyle/>
        <a:p>
          <a:endParaRPr lang="en-US"/>
        </a:p>
      </dgm:t>
    </dgm:pt>
    <dgm:pt modelId="{4348C68F-D509-4772-B321-0859CF538ABC}" type="sibTrans" cxnId="{6526C918-AE98-4629-B13D-B5288C155A66}">
      <dgm:prSet/>
      <dgm:spPr/>
      <dgm:t>
        <a:bodyPr/>
        <a:lstStyle/>
        <a:p>
          <a:endParaRPr lang="en-US"/>
        </a:p>
      </dgm:t>
    </dgm:pt>
    <dgm:pt modelId="{28F2DE88-1C00-4F38-B701-4A97369E2C41}">
      <dgm:prSet phldrT="[Text]"/>
      <dgm:spPr/>
      <dgm:t>
        <a:bodyPr/>
        <a:lstStyle/>
        <a:p>
          <a:r>
            <a:rPr lang="en-US" dirty="0" smtClean="0"/>
            <a:t>Low Cost</a:t>
          </a:r>
          <a:endParaRPr lang="en-US" dirty="0"/>
        </a:p>
      </dgm:t>
    </dgm:pt>
    <dgm:pt modelId="{0944D568-6B3C-496A-AEA5-264761B0FB5B}" type="parTrans" cxnId="{B17432C5-65D1-469E-802A-2A555E62C22E}">
      <dgm:prSet/>
      <dgm:spPr/>
      <dgm:t>
        <a:bodyPr/>
        <a:lstStyle/>
        <a:p>
          <a:endParaRPr lang="en-US"/>
        </a:p>
      </dgm:t>
    </dgm:pt>
    <dgm:pt modelId="{2985DFB2-C570-4A13-884D-9CE1532CDA0F}" type="sibTrans" cxnId="{B17432C5-65D1-469E-802A-2A555E62C22E}">
      <dgm:prSet/>
      <dgm:spPr/>
      <dgm:t>
        <a:bodyPr/>
        <a:lstStyle/>
        <a:p>
          <a:endParaRPr lang="en-US"/>
        </a:p>
      </dgm:t>
    </dgm:pt>
    <dgm:pt modelId="{0AC5E3E5-6DDC-4A3A-9F7E-29414DF56308}">
      <dgm:prSet phldrT="[Text]"/>
      <dgm:spPr/>
      <dgm:t>
        <a:bodyPr/>
        <a:lstStyle/>
        <a:p>
          <a:r>
            <a:rPr lang="en-US" dirty="0" smtClean="0"/>
            <a:t>Virtually guaranteed to underperform benchmarks</a:t>
          </a:r>
          <a:endParaRPr lang="en-US" dirty="0"/>
        </a:p>
      </dgm:t>
    </dgm:pt>
    <dgm:pt modelId="{53E08148-68AC-4DD6-8EC9-084938C338B9}" type="parTrans" cxnId="{07BA55C6-2890-4D9B-B0F0-6B9EB69ADBDD}">
      <dgm:prSet/>
      <dgm:spPr/>
      <dgm:t>
        <a:bodyPr/>
        <a:lstStyle/>
        <a:p>
          <a:endParaRPr lang="en-US"/>
        </a:p>
      </dgm:t>
    </dgm:pt>
    <dgm:pt modelId="{4D58771B-24D4-4C28-B28B-A7B712062805}" type="sibTrans" cxnId="{07BA55C6-2890-4D9B-B0F0-6B9EB69ADBDD}">
      <dgm:prSet/>
      <dgm:spPr/>
      <dgm:t>
        <a:bodyPr/>
        <a:lstStyle/>
        <a:p>
          <a:endParaRPr lang="en-US"/>
        </a:p>
      </dgm:t>
    </dgm:pt>
    <dgm:pt modelId="{1158354A-3126-4F5E-BED1-76DA5920AEDA}">
      <dgm:prSet phldrT="[Text]"/>
      <dgm:spPr/>
      <dgm:t>
        <a:bodyPr/>
        <a:lstStyle/>
        <a:p>
          <a:endParaRPr lang="en-US" dirty="0"/>
        </a:p>
      </dgm:t>
    </dgm:pt>
    <dgm:pt modelId="{644A2733-BCE0-4220-BB0C-8BCAA79F8B9E}" type="parTrans" cxnId="{080AC02D-0009-4E12-98D2-D021DA6623F7}">
      <dgm:prSet/>
      <dgm:spPr/>
      <dgm:t>
        <a:bodyPr/>
        <a:lstStyle/>
        <a:p>
          <a:endParaRPr lang="en-US"/>
        </a:p>
      </dgm:t>
    </dgm:pt>
    <dgm:pt modelId="{1FC56767-90D2-442A-88E8-D669847CD725}" type="sibTrans" cxnId="{080AC02D-0009-4E12-98D2-D021DA6623F7}">
      <dgm:prSet/>
      <dgm:spPr/>
      <dgm:t>
        <a:bodyPr/>
        <a:lstStyle/>
        <a:p>
          <a:endParaRPr lang="en-US"/>
        </a:p>
      </dgm:t>
    </dgm:pt>
    <dgm:pt modelId="{F4C50204-47A3-421C-9372-6529F4B6C3B6}">
      <dgm:prSet phldrT="[Text]"/>
      <dgm:spPr/>
      <dgm:t>
        <a:bodyPr/>
        <a:lstStyle/>
        <a:p>
          <a:r>
            <a:rPr lang="en-US" dirty="0" smtClean="0"/>
            <a:t>Labor Intensive</a:t>
          </a:r>
          <a:endParaRPr lang="en-US" dirty="0"/>
        </a:p>
      </dgm:t>
    </dgm:pt>
    <dgm:pt modelId="{8FC00DBF-0342-428B-B49A-7A285FF38E13}" type="parTrans" cxnId="{04688602-3E93-4AAE-A228-2B124DAA1DD8}">
      <dgm:prSet/>
      <dgm:spPr/>
      <dgm:t>
        <a:bodyPr/>
        <a:lstStyle/>
        <a:p>
          <a:endParaRPr lang="en-US"/>
        </a:p>
      </dgm:t>
    </dgm:pt>
    <dgm:pt modelId="{3AE3DCCE-270F-4738-8EDF-65AB8E5DA4B4}" type="sibTrans" cxnId="{04688602-3E93-4AAE-A228-2B124DAA1DD8}">
      <dgm:prSet/>
      <dgm:spPr/>
      <dgm:t>
        <a:bodyPr/>
        <a:lstStyle/>
        <a:p>
          <a:endParaRPr lang="en-US"/>
        </a:p>
      </dgm:t>
    </dgm:pt>
    <dgm:pt modelId="{647F0022-9F24-4FA2-B993-07BCBB0C28B0}">
      <dgm:prSet phldrT="[Text]"/>
      <dgm:spPr/>
      <dgm:t>
        <a:bodyPr/>
        <a:lstStyle/>
        <a:p>
          <a:r>
            <a:rPr lang="en-US" dirty="0" smtClean="0"/>
            <a:t>Low Labor Commitment</a:t>
          </a:r>
          <a:endParaRPr lang="en-US" dirty="0"/>
        </a:p>
      </dgm:t>
    </dgm:pt>
    <dgm:pt modelId="{B045F097-4689-4262-B2F3-4D41A99DC5E2}" type="parTrans" cxnId="{887979CC-3743-4DBB-878A-CDF03975CEAE}">
      <dgm:prSet/>
      <dgm:spPr/>
      <dgm:t>
        <a:bodyPr/>
        <a:lstStyle/>
        <a:p>
          <a:endParaRPr lang="en-US"/>
        </a:p>
      </dgm:t>
    </dgm:pt>
    <dgm:pt modelId="{63550EE8-017C-4C5F-B99A-691786277A71}" type="sibTrans" cxnId="{887979CC-3743-4DBB-878A-CDF03975CEAE}">
      <dgm:prSet/>
      <dgm:spPr/>
      <dgm:t>
        <a:bodyPr/>
        <a:lstStyle/>
        <a:p>
          <a:endParaRPr lang="en-US"/>
        </a:p>
      </dgm:t>
    </dgm:pt>
    <dgm:pt modelId="{6343A17D-41E6-476D-BCAC-A9AF4B4C3BBF}">
      <dgm:prSet phldrT="[Text]"/>
      <dgm:spPr/>
      <dgm:t>
        <a:bodyPr/>
        <a:lstStyle/>
        <a:p>
          <a:r>
            <a:rPr lang="en-US" dirty="0" smtClean="0"/>
            <a:t>Less emphasis on performance</a:t>
          </a:r>
          <a:endParaRPr lang="en-US" dirty="0"/>
        </a:p>
      </dgm:t>
    </dgm:pt>
    <dgm:pt modelId="{AA2C283B-5DC6-41D7-871E-833047AA1377}" type="parTrans" cxnId="{AB257F18-3BDF-4AE4-93CB-A3CF477563CC}">
      <dgm:prSet/>
      <dgm:spPr/>
      <dgm:t>
        <a:bodyPr/>
        <a:lstStyle/>
        <a:p>
          <a:endParaRPr lang="en-US"/>
        </a:p>
      </dgm:t>
    </dgm:pt>
    <dgm:pt modelId="{4449EFD3-F351-4167-BB08-489519B9F2C7}" type="sibTrans" cxnId="{AB257F18-3BDF-4AE4-93CB-A3CF477563CC}">
      <dgm:prSet/>
      <dgm:spPr/>
      <dgm:t>
        <a:bodyPr/>
        <a:lstStyle/>
        <a:p>
          <a:endParaRPr lang="en-US"/>
        </a:p>
      </dgm:t>
    </dgm:pt>
    <dgm:pt modelId="{EE63EB5A-E08D-4EC5-9CE1-098A9F478AB1}">
      <dgm:prSet phldrT="[Text]"/>
      <dgm:spPr/>
      <dgm:t>
        <a:bodyPr/>
        <a:lstStyle/>
        <a:p>
          <a:endParaRPr lang="en-US" dirty="0"/>
        </a:p>
      </dgm:t>
    </dgm:pt>
    <dgm:pt modelId="{7DFDE7B9-BBF2-45EE-BA11-DB6763F2A433}" type="parTrans" cxnId="{0DF68943-A6A9-4698-9912-10E5047D5FD4}">
      <dgm:prSet/>
      <dgm:spPr/>
      <dgm:t>
        <a:bodyPr/>
        <a:lstStyle/>
        <a:p>
          <a:endParaRPr lang="en-US"/>
        </a:p>
      </dgm:t>
    </dgm:pt>
    <dgm:pt modelId="{A007D232-4643-47D1-9D9B-FDAD49A20344}" type="sibTrans" cxnId="{0DF68943-A6A9-4698-9912-10E5047D5FD4}">
      <dgm:prSet/>
      <dgm:spPr/>
      <dgm:t>
        <a:bodyPr/>
        <a:lstStyle/>
        <a:p>
          <a:endParaRPr lang="en-US"/>
        </a:p>
      </dgm:t>
    </dgm:pt>
    <dgm:pt modelId="{4E9038D9-BD9A-44D9-B492-9F2DF787B495}">
      <dgm:prSet phldrT="[Text]"/>
      <dgm:spPr/>
      <dgm:t>
        <a:bodyPr/>
        <a:lstStyle/>
        <a:p>
          <a:endParaRPr lang="en-US" dirty="0"/>
        </a:p>
      </dgm:t>
    </dgm:pt>
    <dgm:pt modelId="{6ACF0A6B-AA7F-43AA-B0F9-CE0C4D7A050D}" type="parTrans" cxnId="{D6F59571-4637-4717-ADD7-BB28F0CBCDF6}">
      <dgm:prSet/>
      <dgm:spPr/>
      <dgm:t>
        <a:bodyPr/>
        <a:lstStyle/>
        <a:p>
          <a:endParaRPr lang="en-US"/>
        </a:p>
      </dgm:t>
    </dgm:pt>
    <dgm:pt modelId="{ECD17686-6AEC-4306-8A1C-F1BE2AECC37F}" type="sibTrans" cxnId="{D6F59571-4637-4717-ADD7-BB28F0CBCDF6}">
      <dgm:prSet/>
      <dgm:spPr/>
      <dgm:t>
        <a:bodyPr/>
        <a:lstStyle/>
        <a:p>
          <a:endParaRPr lang="en-US"/>
        </a:p>
      </dgm:t>
    </dgm:pt>
    <dgm:pt modelId="{3D9236C7-A5D3-4FB6-942E-F30F0B773C70}">
      <dgm:prSet phldrT="[Text]"/>
      <dgm:spPr/>
      <dgm:t>
        <a:bodyPr/>
        <a:lstStyle/>
        <a:p>
          <a:r>
            <a:rPr lang="en-US" dirty="0" smtClean="0"/>
            <a:t>Less ability to differentiate IM process</a:t>
          </a:r>
          <a:endParaRPr lang="en-US" dirty="0"/>
        </a:p>
      </dgm:t>
    </dgm:pt>
    <dgm:pt modelId="{50622C1A-8B78-43E8-831A-9C31DCFBDC75}" type="parTrans" cxnId="{9ABDEF65-6191-43DA-B285-D24A43AE0A35}">
      <dgm:prSet/>
      <dgm:spPr/>
      <dgm:t>
        <a:bodyPr/>
        <a:lstStyle/>
        <a:p>
          <a:endParaRPr lang="en-US"/>
        </a:p>
      </dgm:t>
    </dgm:pt>
    <dgm:pt modelId="{7462A545-CD7E-4EEB-8FEC-00B5DC07DBC3}" type="sibTrans" cxnId="{9ABDEF65-6191-43DA-B285-D24A43AE0A35}">
      <dgm:prSet/>
      <dgm:spPr/>
      <dgm:t>
        <a:bodyPr/>
        <a:lstStyle/>
        <a:p>
          <a:endParaRPr lang="en-US"/>
        </a:p>
      </dgm:t>
    </dgm:pt>
    <dgm:pt modelId="{4BED5018-9B9E-4C1B-B418-811EB0C7BB1C}" type="pres">
      <dgm:prSet presAssocID="{85B4F708-9465-4DC2-9245-BE772BDCF6E5}" presName="Name0" presStyleCnt="0">
        <dgm:presLayoutVars>
          <dgm:dir/>
          <dgm:animLvl val="lvl"/>
          <dgm:resizeHandles val="exact"/>
        </dgm:presLayoutVars>
      </dgm:prSet>
      <dgm:spPr/>
    </dgm:pt>
    <dgm:pt modelId="{20214A3B-35A8-412F-A85F-E9B33C54360C}" type="pres">
      <dgm:prSet presAssocID="{299CB654-5797-4DD5-A777-D941476A667E}" presName="composite" presStyleCnt="0"/>
      <dgm:spPr/>
    </dgm:pt>
    <dgm:pt modelId="{5103EC2B-382A-4EE7-9A48-681B15EAB629}" type="pres">
      <dgm:prSet presAssocID="{299CB654-5797-4DD5-A777-D941476A667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FAE86B-5AC2-41FA-8B00-C5DB249A1717}" type="pres">
      <dgm:prSet presAssocID="{299CB654-5797-4DD5-A777-D941476A667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F0F540-7B09-4FA5-9E2D-980337B29F7F}" type="pres">
      <dgm:prSet presAssocID="{E3C77053-B899-4C1F-A6DE-69C4E96F9188}" presName="space" presStyleCnt="0"/>
      <dgm:spPr/>
    </dgm:pt>
    <dgm:pt modelId="{92F0C0E3-0ED4-4C8B-ADF2-3B9D3AB45B6F}" type="pres">
      <dgm:prSet presAssocID="{65F3BCB4-38AE-4971-BC6D-511C11CBE29E}" presName="composite" presStyleCnt="0"/>
      <dgm:spPr/>
    </dgm:pt>
    <dgm:pt modelId="{AC0CBDA8-968D-4D88-928E-3091F7D0E531}" type="pres">
      <dgm:prSet presAssocID="{65F3BCB4-38AE-4971-BC6D-511C11CBE29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0C9BC-3AB9-4A32-A457-1F209EBDC778}" type="pres">
      <dgm:prSet presAssocID="{65F3BCB4-38AE-4971-BC6D-511C11CBE29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59CCAC-15A3-43DF-B6CD-BE144567C955}" srcId="{65F3BCB4-38AE-4971-BC6D-511C11CBE29E}" destId="{E4160176-C457-4FA1-8B41-D8FDA308A108}" srcOrd="1" destOrd="0" parTransId="{5E5C6A09-7D0B-4D8E-84ED-FF414752D0BD}" sibTransId="{0E78DC54-49BF-49A5-AE98-60468D4A0711}"/>
    <dgm:cxn modelId="{0DF68943-A6A9-4698-9912-10E5047D5FD4}" srcId="{6D0EEC72-EE23-4300-9F14-95823F579ACB}" destId="{EE63EB5A-E08D-4EC5-9CE1-098A9F478AB1}" srcOrd="3" destOrd="0" parTransId="{7DFDE7B9-BBF2-45EE-BA11-DB6763F2A433}" sibTransId="{A007D232-4643-47D1-9D9B-FDAD49A20344}"/>
    <dgm:cxn modelId="{17EE09AF-5876-408D-B900-592DB94CAE4E}" srcId="{7E692463-FADC-438A-8E56-08CC7C3A62E4}" destId="{691F1B15-5A91-4F2F-B536-6839E5950519}" srcOrd="0" destOrd="0" parTransId="{6B1D8F31-2358-4FFF-8B18-D79F1F77AC4F}" sibTransId="{30B77754-4176-4957-9F62-A2A133645831}"/>
    <dgm:cxn modelId="{B1FD0BD0-BDCC-4ADD-B13A-0661DADFD2C1}" type="presOf" srcId="{0AC5E3E5-6DDC-4A3A-9F7E-29414DF56308}" destId="{7670C9BC-3AB9-4A32-A457-1F209EBDC778}" srcOrd="0" destOrd="6" presId="urn:microsoft.com/office/officeart/2005/8/layout/hList1"/>
    <dgm:cxn modelId="{028CB77D-D9F0-4C08-BDF4-7E1CFEADA4EE}" type="presOf" srcId="{299CB654-5797-4DD5-A777-D941476A667E}" destId="{5103EC2B-382A-4EE7-9A48-681B15EAB629}" srcOrd="0" destOrd="0" presId="urn:microsoft.com/office/officeart/2005/8/layout/hList1"/>
    <dgm:cxn modelId="{FB4B461D-A517-489F-90D0-693B4A5FF1E8}" type="presOf" srcId="{5EACBD16-F6B8-4AAD-B297-BCE1A5D21A5B}" destId="{1FFAE86B-5AC2-41FA-8B00-C5DB249A1717}" srcOrd="0" destOrd="1" presId="urn:microsoft.com/office/officeart/2005/8/layout/hList1"/>
    <dgm:cxn modelId="{4DA9552B-8138-4D11-AB58-1D3A112A8F71}" type="presOf" srcId="{F4C50204-47A3-421C-9372-6529F4B6C3B6}" destId="{1FFAE86B-5AC2-41FA-8B00-C5DB249A1717}" srcOrd="0" destOrd="8" presId="urn:microsoft.com/office/officeart/2005/8/layout/hList1"/>
    <dgm:cxn modelId="{C9570F6D-B263-4FBE-B64B-9B0BF2EBC727}" type="presOf" srcId="{65F3BCB4-38AE-4971-BC6D-511C11CBE29E}" destId="{AC0CBDA8-968D-4D88-928E-3091F7D0E531}" srcOrd="0" destOrd="0" presId="urn:microsoft.com/office/officeart/2005/8/layout/hList1"/>
    <dgm:cxn modelId="{080AC02D-0009-4E12-98D2-D021DA6623F7}" srcId="{0886BF3E-1E55-43D4-A44D-7FC098A30730}" destId="{1158354A-3126-4F5E-BED1-76DA5920AEDA}" srcOrd="3" destOrd="0" parTransId="{644A2733-BCE0-4220-BB0C-8BCAA79F8B9E}" sibTransId="{1FC56767-90D2-442A-88E8-D669847CD725}"/>
    <dgm:cxn modelId="{471C9D6F-118C-4E9C-BE36-E923B30BD765}" srcId="{299CB654-5797-4DD5-A777-D941476A667E}" destId="{7E692463-FADC-438A-8E56-08CC7C3A62E4}" srcOrd="1" destOrd="0" parTransId="{9A0933FA-6751-437E-8A1F-D64E6A79A687}" sibTransId="{6017191C-2615-4628-80FD-8E644A4A74B4}"/>
    <dgm:cxn modelId="{78D66DF6-BC2D-46D7-A264-E04221C1977A}" srcId="{65F3BCB4-38AE-4971-BC6D-511C11CBE29E}" destId="{6D0EEC72-EE23-4300-9F14-95823F579ACB}" srcOrd="0" destOrd="0" parTransId="{CAF4AE10-F440-49A0-910B-511A55E3004E}" sibTransId="{C8B92ED2-B943-432C-AD9B-061868980224}"/>
    <dgm:cxn modelId="{8F3B7B9E-9D27-4012-BC0C-BAB939B6E1DD}" type="presOf" srcId="{7E692463-FADC-438A-8E56-08CC7C3A62E4}" destId="{1FFAE86B-5AC2-41FA-8B00-C5DB249A1717}" srcOrd="0" destOrd="5" presId="urn:microsoft.com/office/officeart/2005/8/layout/hList1"/>
    <dgm:cxn modelId="{18DA372F-6844-4198-9CE3-4E384C0A86E9}" srcId="{299CB654-5797-4DD5-A777-D941476A667E}" destId="{0886BF3E-1E55-43D4-A44D-7FC098A30730}" srcOrd="0" destOrd="0" parTransId="{EA0B392E-D9A0-430E-8377-9717D1B497E6}" sibTransId="{E197697D-05B1-4A43-B693-5F37419F6E04}"/>
    <dgm:cxn modelId="{B17432C5-65D1-469E-802A-2A555E62C22E}" srcId="{6D0EEC72-EE23-4300-9F14-95823F579ACB}" destId="{28F2DE88-1C00-4F38-B701-4A97369E2C41}" srcOrd="0" destOrd="0" parTransId="{0944D568-6B3C-496A-AEA5-264761B0FB5B}" sibTransId="{2985DFB2-C570-4A13-884D-9CE1532CDA0F}"/>
    <dgm:cxn modelId="{39C5B642-5921-4820-8714-A4808B7E6A43}" type="presOf" srcId="{1158354A-3126-4F5E-BED1-76DA5920AEDA}" destId="{1FFAE86B-5AC2-41FA-8B00-C5DB249A1717}" srcOrd="0" destOrd="4" presId="urn:microsoft.com/office/officeart/2005/8/layout/hList1"/>
    <dgm:cxn modelId="{D6F59571-4637-4717-ADD7-BB28F0CBCDF6}" srcId="{E4160176-C457-4FA1-8B41-D8FDA308A108}" destId="{4E9038D9-BD9A-44D9-B492-9F2DF787B495}" srcOrd="2" destOrd="0" parTransId="{6ACF0A6B-AA7F-43AA-B0F9-CE0C4D7A050D}" sibTransId="{ECD17686-6AEC-4306-8A1C-F1BE2AECC37F}"/>
    <dgm:cxn modelId="{671ECCD9-03FD-4D00-83DE-50FBB854970F}" type="presOf" srcId="{0886BF3E-1E55-43D4-A44D-7FC098A30730}" destId="{1FFAE86B-5AC2-41FA-8B00-C5DB249A1717}" srcOrd="0" destOrd="0" presId="urn:microsoft.com/office/officeart/2005/8/layout/hList1"/>
    <dgm:cxn modelId="{468ACC82-31D2-4F27-A831-72F608EA6B0A}" type="presOf" srcId="{691F1B15-5A91-4F2F-B536-6839E5950519}" destId="{1FFAE86B-5AC2-41FA-8B00-C5DB249A1717}" srcOrd="0" destOrd="6" presId="urn:microsoft.com/office/officeart/2005/8/layout/hList1"/>
    <dgm:cxn modelId="{60FF66D7-779E-4983-A597-72125012DB7D}" type="presOf" srcId="{6D0EEC72-EE23-4300-9F14-95823F579ACB}" destId="{7670C9BC-3AB9-4A32-A457-1F209EBDC778}" srcOrd="0" destOrd="0" presId="urn:microsoft.com/office/officeart/2005/8/layout/hList1"/>
    <dgm:cxn modelId="{835B4B03-B7C4-4547-A4EA-6ADA31325409}" type="presOf" srcId="{3D9236C7-A5D3-4FB6-942E-F30F0B773C70}" destId="{7670C9BC-3AB9-4A32-A457-1F209EBDC778}" srcOrd="0" destOrd="7" presId="urn:microsoft.com/office/officeart/2005/8/layout/hList1"/>
    <dgm:cxn modelId="{04688602-3E93-4AAE-A228-2B124DAA1DD8}" srcId="{7E692463-FADC-438A-8E56-08CC7C3A62E4}" destId="{F4C50204-47A3-421C-9372-6529F4B6C3B6}" srcOrd="2" destOrd="0" parTransId="{8FC00DBF-0342-428B-B49A-7A285FF38E13}" sibTransId="{3AE3DCCE-270F-4738-8EDF-65AB8E5DA4B4}"/>
    <dgm:cxn modelId="{AB257F18-3BDF-4AE4-93CB-A3CF477563CC}" srcId="{6D0EEC72-EE23-4300-9F14-95823F579ACB}" destId="{6343A17D-41E6-476D-BCAC-A9AF4B4C3BBF}" srcOrd="2" destOrd="0" parTransId="{AA2C283B-5DC6-41D7-871E-833047AA1377}" sibTransId="{4449EFD3-F351-4167-BB08-489519B9F2C7}"/>
    <dgm:cxn modelId="{07BA55C6-2890-4D9B-B0F0-6B9EB69ADBDD}" srcId="{E4160176-C457-4FA1-8B41-D8FDA308A108}" destId="{0AC5E3E5-6DDC-4A3A-9F7E-29414DF56308}" srcOrd="0" destOrd="0" parTransId="{53E08148-68AC-4DD6-8EC9-084938C338B9}" sibTransId="{4D58771B-24D4-4C28-B28B-A7B712062805}"/>
    <dgm:cxn modelId="{59A8C054-9B44-4451-AEB1-60AAB865677B}" srcId="{0886BF3E-1E55-43D4-A44D-7FC098A30730}" destId="{5EACBD16-F6B8-4AAD-B297-BCE1A5D21A5B}" srcOrd="0" destOrd="0" parTransId="{21D65EE1-5A39-4712-BAC5-738421631F7F}" sibTransId="{8F1CA837-BE90-4C5D-824E-FE3B113198CC}"/>
    <dgm:cxn modelId="{1EFFB913-6534-4339-B823-0B5730B34D22}" type="presOf" srcId="{647F0022-9F24-4FA2-B993-07BCBB0C28B0}" destId="{7670C9BC-3AB9-4A32-A457-1F209EBDC778}" srcOrd="0" destOrd="2" presId="urn:microsoft.com/office/officeart/2005/8/layout/hList1"/>
    <dgm:cxn modelId="{72E3D547-1BED-461F-8838-B25855F605BE}" srcId="{85B4F708-9465-4DC2-9245-BE772BDCF6E5}" destId="{299CB654-5797-4DD5-A777-D941476A667E}" srcOrd="0" destOrd="0" parTransId="{1181A666-D105-4541-BD05-6226D2EAAD51}" sibTransId="{E3C77053-B899-4C1F-A6DE-69C4E96F9188}"/>
    <dgm:cxn modelId="{485196AE-B685-48CC-BEC2-3C2D1D2F058F}" type="presOf" srcId="{4E9038D9-BD9A-44D9-B492-9F2DF787B495}" destId="{7670C9BC-3AB9-4A32-A457-1F209EBDC778}" srcOrd="0" destOrd="8" presId="urn:microsoft.com/office/officeart/2005/8/layout/hList1"/>
    <dgm:cxn modelId="{50F2C938-51BF-47E9-B742-BCBADDBDBB3B}" srcId="{0886BF3E-1E55-43D4-A44D-7FC098A30730}" destId="{C034692E-4983-421E-8B8E-2726573765AD}" srcOrd="1" destOrd="0" parTransId="{BD2B5837-590A-455F-94EA-13D329984000}" sibTransId="{EF510E4B-8E06-4D69-BDF7-4184EF89AB16}"/>
    <dgm:cxn modelId="{1445E040-AFA3-4141-834E-A020794A0C2B}" type="presOf" srcId="{85B4F708-9465-4DC2-9245-BE772BDCF6E5}" destId="{4BED5018-9B9E-4C1B-B418-811EB0C7BB1C}" srcOrd="0" destOrd="0" presId="urn:microsoft.com/office/officeart/2005/8/layout/hList1"/>
    <dgm:cxn modelId="{A07836AE-78E8-4E94-B099-5706F9DB0F0D}" type="presOf" srcId="{C034692E-4983-421E-8B8E-2726573765AD}" destId="{1FFAE86B-5AC2-41FA-8B00-C5DB249A1717}" srcOrd="0" destOrd="2" presId="urn:microsoft.com/office/officeart/2005/8/layout/hList1"/>
    <dgm:cxn modelId="{6BBBB1FB-D771-4014-AE61-A679102565DC}" type="presOf" srcId="{E4160176-C457-4FA1-8B41-D8FDA308A108}" destId="{7670C9BC-3AB9-4A32-A457-1F209EBDC778}" srcOrd="0" destOrd="5" presId="urn:microsoft.com/office/officeart/2005/8/layout/hList1"/>
    <dgm:cxn modelId="{C3EE3099-0B74-4AAF-A113-1E8037223880}" type="presOf" srcId="{62AA7CA6-9D10-4F39-B3B9-DEE89533FB8D}" destId="{1FFAE86B-5AC2-41FA-8B00-C5DB249A1717}" srcOrd="0" destOrd="7" presId="urn:microsoft.com/office/officeart/2005/8/layout/hList1"/>
    <dgm:cxn modelId="{154CBF07-23A3-4B7C-98CF-372DFD5F61BE}" srcId="{0886BF3E-1E55-43D4-A44D-7FC098A30730}" destId="{75AEB7A0-9538-400B-B59A-AEB59BC7EC12}" srcOrd="2" destOrd="0" parTransId="{DF34C0EB-15C3-445A-B835-9877BA9C054B}" sibTransId="{BD10E1BF-4900-446E-B6B8-0FE23BCA567F}"/>
    <dgm:cxn modelId="{6526C918-AE98-4629-B13D-B5288C155A66}" srcId="{7E692463-FADC-438A-8E56-08CC7C3A62E4}" destId="{62AA7CA6-9D10-4F39-B3B9-DEE89533FB8D}" srcOrd="1" destOrd="0" parTransId="{B37C4401-EACE-42DB-9DFB-C11DDD390338}" sibTransId="{4348C68F-D509-4772-B321-0859CF538ABC}"/>
    <dgm:cxn modelId="{887979CC-3743-4DBB-878A-CDF03975CEAE}" srcId="{6D0EEC72-EE23-4300-9F14-95823F579ACB}" destId="{647F0022-9F24-4FA2-B993-07BCBB0C28B0}" srcOrd="1" destOrd="0" parTransId="{B045F097-4689-4262-B2F3-4D41A99DC5E2}" sibTransId="{63550EE8-017C-4C5F-B99A-691786277A71}"/>
    <dgm:cxn modelId="{DA5EA788-CE61-4E9B-B1E5-1B0A754577F5}" type="presOf" srcId="{75AEB7A0-9538-400B-B59A-AEB59BC7EC12}" destId="{1FFAE86B-5AC2-41FA-8B00-C5DB249A1717}" srcOrd="0" destOrd="3" presId="urn:microsoft.com/office/officeart/2005/8/layout/hList1"/>
    <dgm:cxn modelId="{A7B39C46-C3E3-4930-A335-B5098D6345B7}" type="presOf" srcId="{EE63EB5A-E08D-4EC5-9CE1-098A9F478AB1}" destId="{7670C9BC-3AB9-4A32-A457-1F209EBDC778}" srcOrd="0" destOrd="4" presId="urn:microsoft.com/office/officeart/2005/8/layout/hList1"/>
    <dgm:cxn modelId="{185B2A40-2593-40EA-815D-3BFF94486922}" srcId="{85B4F708-9465-4DC2-9245-BE772BDCF6E5}" destId="{65F3BCB4-38AE-4971-BC6D-511C11CBE29E}" srcOrd="1" destOrd="0" parTransId="{3CF38A53-5FA7-4272-B540-259E72BE1FE2}" sibTransId="{AD746A6B-9E42-4589-9710-439C26DE9210}"/>
    <dgm:cxn modelId="{9ABDEF65-6191-43DA-B285-D24A43AE0A35}" srcId="{E4160176-C457-4FA1-8B41-D8FDA308A108}" destId="{3D9236C7-A5D3-4FB6-942E-F30F0B773C70}" srcOrd="1" destOrd="0" parTransId="{50622C1A-8B78-43E8-831A-9C31DCFBDC75}" sibTransId="{7462A545-CD7E-4EEB-8FEC-00B5DC07DBC3}"/>
    <dgm:cxn modelId="{FC83662E-FEC2-442D-84DA-8159158EC72C}" type="presOf" srcId="{6343A17D-41E6-476D-BCAC-A9AF4B4C3BBF}" destId="{7670C9BC-3AB9-4A32-A457-1F209EBDC778}" srcOrd="0" destOrd="3" presId="urn:microsoft.com/office/officeart/2005/8/layout/hList1"/>
    <dgm:cxn modelId="{B008F046-B97C-459F-87E3-957A5A923D01}" type="presOf" srcId="{28F2DE88-1C00-4F38-B701-4A97369E2C41}" destId="{7670C9BC-3AB9-4A32-A457-1F209EBDC778}" srcOrd="0" destOrd="1" presId="urn:microsoft.com/office/officeart/2005/8/layout/hList1"/>
    <dgm:cxn modelId="{AD176589-E882-4DB4-BA1F-E91ECC5E46F6}" type="presParOf" srcId="{4BED5018-9B9E-4C1B-B418-811EB0C7BB1C}" destId="{20214A3B-35A8-412F-A85F-E9B33C54360C}" srcOrd="0" destOrd="0" presId="urn:microsoft.com/office/officeart/2005/8/layout/hList1"/>
    <dgm:cxn modelId="{F7238CAA-1A7E-4A9C-B390-195CF4DB5B14}" type="presParOf" srcId="{20214A3B-35A8-412F-A85F-E9B33C54360C}" destId="{5103EC2B-382A-4EE7-9A48-681B15EAB629}" srcOrd="0" destOrd="0" presId="urn:microsoft.com/office/officeart/2005/8/layout/hList1"/>
    <dgm:cxn modelId="{B2D39E28-E78D-4DF1-9CE6-B9E7731038F0}" type="presParOf" srcId="{20214A3B-35A8-412F-A85F-E9B33C54360C}" destId="{1FFAE86B-5AC2-41FA-8B00-C5DB249A1717}" srcOrd="1" destOrd="0" presId="urn:microsoft.com/office/officeart/2005/8/layout/hList1"/>
    <dgm:cxn modelId="{76C95703-E26C-4BA4-B94D-AE1D07934B7B}" type="presParOf" srcId="{4BED5018-9B9E-4C1B-B418-811EB0C7BB1C}" destId="{DCF0F540-7B09-4FA5-9E2D-980337B29F7F}" srcOrd="1" destOrd="0" presId="urn:microsoft.com/office/officeart/2005/8/layout/hList1"/>
    <dgm:cxn modelId="{8992E46F-8036-4018-88AF-C4CC70205CD6}" type="presParOf" srcId="{4BED5018-9B9E-4C1B-B418-811EB0C7BB1C}" destId="{92F0C0E3-0ED4-4C8B-ADF2-3B9D3AB45B6F}" srcOrd="2" destOrd="0" presId="urn:microsoft.com/office/officeart/2005/8/layout/hList1"/>
    <dgm:cxn modelId="{80176005-788D-4D42-8A2A-CFC586C1F872}" type="presParOf" srcId="{92F0C0E3-0ED4-4C8B-ADF2-3B9D3AB45B6F}" destId="{AC0CBDA8-968D-4D88-928E-3091F7D0E531}" srcOrd="0" destOrd="0" presId="urn:microsoft.com/office/officeart/2005/8/layout/hList1"/>
    <dgm:cxn modelId="{70C4C187-D0C6-4812-80B0-DA910C971281}" type="presParOf" srcId="{92F0C0E3-0ED4-4C8B-ADF2-3B9D3AB45B6F}" destId="{7670C9BC-3AB9-4A32-A457-1F209EBDC778}" srcOrd="1" destOrd="0" presId="urn:microsoft.com/office/officeart/2005/8/layout/hList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049ADA6-332E-4805-BFD7-8783A3C4128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A90C48-B153-4073-AE73-A7C9B9A4CBC4}">
      <dgm:prSet phldrT="[Text]" custT="1"/>
      <dgm:spPr>
        <a:solidFill>
          <a:srgbClr val="FF5050"/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 anchor="t" anchorCtr="0"/>
        <a:lstStyle/>
        <a:p>
          <a:r>
            <a:rPr lang="en-US" sz="950" b="1" dirty="0" smtClean="0">
              <a:latin typeface="Arial Narrow" pitchFamily="34" charset="0"/>
            </a:rPr>
            <a:t>SUPERIOR RISK-ADJUSTED RETURNS</a:t>
          </a:r>
        </a:p>
        <a:p>
          <a:r>
            <a:rPr lang="en-US" sz="950" b="1" dirty="0" smtClean="0">
              <a:latin typeface="Arial Narrow" pitchFamily="34" charset="0"/>
            </a:rPr>
            <a:t>STYLE CONSISTENCY</a:t>
          </a:r>
        </a:p>
        <a:p>
          <a:r>
            <a:rPr lang="en-US" sz="950" b="1" dirty="0" smtClean="0">
              <a:latin typeface="Arial Narrow" pitchFamily="34" charset="0"/>
            </a:rPr>
            <a:t>LOW COST</a:t>
          </a:r>
        </a:p>
        <a:p>
          <a:r>
            <a:rPr lang="en-US" sz="950" b="1" dirty="0" smtClean="0">
              <a:latin typeface="Arial Narrow" pitchFamily="34" charset="0"/>
            </a:rPr>
            <a:t>LONG-TERM TRENDS</a:t>
          </a:r>
        </a:p>
      </dgm:t>
    </dgm:pt>
    <dgm:pt modelId="{4A1C19BB-6796-415F-875D-25E3D954D67C}" type="parTrans" cxnId="{F11B6A3C-D9EF-48F8-8BAD-7101879D8879}">
      <dgm:prSet/>
      <dgm:spPr/>
      <dgm:t>
        <a:bodyPr/>
        <a:lstStyle/>
        <a:p>
          <a:endParaRPr lang="en-US"/>
        </a:p>
      </dgm:t>
    </dgm:pt>
    <dgm:pt modelId="{6F4CC1CF-A3E4-4F33-B428-06BF5D1ABB33}" type="sibTrans" cxnId="{F11B6A3C-D9EF-48F8-8BAD-7101879D8879}">
      <dgm:prSet/>
      <dgm:spPr/>
      <dgm:t>
        <a:bodyPr/>
        <a:lstStyle/>
        <a:p>
          <a:endParaRPr lang="en-US"/>
        </a:p>
      </dgm:t>
    </dgm:pt>
    <dgm:pt modelId="{1D865E56-9088-4E04-9599-2720E89059A5}">
      <dgm:prSet phldrT="[Text]" custT="1"/>
      <dgm:spPr>
        <a:solidFill>
          <a:schemeClr val="tx2">
            <a:lumMod val="40000"/>
            <a:lumOff val="6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 anchor="ctr" anchorCtr="0"/>
        <a:lstStyle/>
        <a:p>
          <a:endParaRPr lang="en-US" sz="1200" dirty="0" smtClean="0"/>
        </a:p>
        <a:p>
          <a:r>
            <a:rPr lang="en-US" sz="900" b="1" dirty="0" smtClean="0"/>
            <a:t>QUANTITATIVE ANALYSIS</a:t>
          </a:r>
        </a:p>
        <a:p>
          <a:r>
            <a:rPr lang="en-US" sz="900" dirty="0" smtClean="0">
              <a:latin typeface="Arial Narrow" pitchFamily="34" charset="0"/>
            </a:rPr>
            <a:t>Asset Class Screening</a:t>
          </a:r>
        </a:p>
        <a:p>
          <a:endParaRPr lang="en-US" sz="700" dirty="0" smtClean="0"/>
        </a:p>
        <a:p>
          <a:endParaRPr lang="en-US" sz="700" dirty="0"/>
        </a:p>
      </dgm:t>
    </dgm:pt>
    <dgm:pt modelId="{2495D847-D4CE-4C80-A808-B3BA125FE66D}" type="parTrans" cxnId="{2BC36C7E-FE09-423C-A61D-F1F3BBD341F9}">
      <dgm:prSet/>
      <dgm:spPr/>
      <dgm:t>
        <a:bodyPr/>
        <a:lstStyle/>
        <a:p>
          <a:endParaRPr lang="en-US"/>
        </a:p>
      </dgm:t>
    </dgm:pt>
    <dgm:pt modelId="{51F2E616-4C65-4B95-8FD1-64826BF95FDE}" type="sibTrans" cxnId="{2BC36C7E-FE09-423C-A61D-F1F3BBD341F9}">
      <dgm:prSet/>
      <dgm:spPr/>
      <dgm:t>
        <a:bodyPr/>
        <a:lstStyle/>
        <a:p>
          <a:endParaRPr lang="en-US" dirty="0"/>
        </a:p>
      </dgm:t>
    </dgm:pt>
    <dgm:pt modelId="{47E45D66-A642-4BC0-B575-92C0EBB616D2}">
      <dgm:prSet phldrT="[Text]" custT="1"/>
      <dgm:spPr>
        <a:solidFill>
          <a:srgbClr val="A6C36B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900" b="1" dirty="0" smtClean="0">
              <a:latin typeface="Arial Narrow" pitchFamily="34" charset="0"/>
            </a:rPr>
            <a:t>QUALITATIVE ANALYSIS</a:t>
          </a:r>
        </a:p>
        <a:p>
          <a:r>
            <a:rPr lang="en-US" sz="900" dirty="0" smtClean="0">
              <a:latin typeface="Arial Narrow" pitchFamily="34" charset="0"/>
            </a:rPr>
            <a:t>Performance Attribution Analysis</a:t>
          </a:r>
          <a:endParaRPr lang="en-US" sz="900" dirty="0">
            <a:latin typeface="Arial Narrow" pitchFamily="34" charset="0"/>
          </a:endParaRPr>
        </a:p>
      </dgm:t>
    </dgm:pt>
    <dgm:pt modelId="{CE5ABAA0-A90A-410D-B9ED-385D73A2461B}" type="parTrans" cxnId="{A2442737-8915-48B7-ADAE-22DC881BD747}">
      <dgm:prSet/>
      <dgm:spPr/>
      <dgm:t>
        <a:bodyPr/>
        <a:lstStyle/>
        <a:p>
          <a:endParaRPr lang="en-US"/>
        </a:p>
      </dgm:t>
    </dgm:pt>
    <dgm:pt modelId="{80F5DE45-C3F3-4077-AE45-6C874D65DA11}" type="sibTrans" cxnId="{A2442737-8915-48B7-ADAE-22DC881BD747}">
      <dgm:prSet/>
      <dgm:spPr/>
      <dgm:t>
        <a:bodyPr/>
        <a:lstStyle/>
        <a:p>
          <a:endParaRPr lang="en-US" dirty="0"/>
        </a:p>
      </dgm:t>
    </dgm:pt>
    <dgm:pt modelId="{A6BF2234-084E-4D4F-B702-3D7986CCF70A}">
      <dgm:prSet phldrT="[Text]" custT="1"/>
      <dgm:spPr>
        <a:solidFill>
          <a:srgbClr val="FF9966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900" b="1" dirty="0" smtClean="0">
              <a:latin typeface="Arial Narrow" pitchFamily="34" charset="0"/>
            </a:rPr>
            <a:t>FINAL ANALYSIS</a:t>
          </a:r>
        </a:p>
        <a:p>
          <a:r>
            <a:rPr lang="en-US" sz="800" dirty="0" smtClean="0">
              <a:latin typeface="Arial Narrow" pitchFamily="34" charset="0"/>
            </a:rPr>
            <a:t>Q&amp;A with Fund portfolio team</a:t>
          </a:r>
        </a:p>
        <a:p>
          <a:r>
            <a:rPr lang="en-US" sz="800" dirty="0" smtClean="0">
              <a:latin typeface="Arial Narrow" pitchFamily="34" charset="0"/>
            </a:rPr>
            <a:t>Internal Group Discussion</a:t>
          </a:r>
          <a:endParaRPr lang="en-US" sz="800" dirty="0">
            <a:latin typeface="Arial Narrow" pitchFamily="34" charset="0"/>
          </a:endParaRPr>
        </a:p>
      </dgm:t>
    </dgm:pt>
    <dgm:pt modelId="{B9286B74-5BEF-42CB-BD87-E0997FFD7EF3}" type="parTrans" cxnId="{A88B8EB6-DCAD-4224-A445-E996691CF9D9}">
      <dgm:prSet/>
      <dgm:spPr/>
      <dgm:t>
        <a:bodyPr/>
        <a:lstStyle/>
        <a:p>
          <a:endParaRPr lang="en-US"/>
        </a:p>
      </dgm:t>
    </dgm:pt>
    <dgm:pt modelId="{3FE0FED2-2277-4183-8E88-05133AC5F8F3}" type="sibTrans" cxnId="{A88B8EB6-DCAD-4224-A445-E996691CF9D9}">
      <dgm:prSet/>
      <dgm:spPr/>
      <dgm:t>
        <a:bodyPr/>
        <a:lstStyle/>
        <a:p>
          <a:endParaRPr lang="en-US" dirty="0"/>
        </a:p>
      </dgm:t>
    </dgm:pt>
    <dgm:pt modelId="{6C0B1AF2-938A-4AC9-A369-5785EA7D6487}">
      <dgm:prSet phldrT="[Text]" custT="1"/>
      <dgm:spPr>
        <a:solidFill>
          <a:srgbClr val="CC99FF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900" b="1" dirty="0" smtClean="0">
              <a:latin typeface="Arial Narrow" pitchFamily="34" charset="0"/>
            </a:rPr>
            <a:t>BI-ANNUAL REVIEW</a:t>
          </a:r>
        </a:p>
        <a:p>
          <a:r>
            <a:rPr lang="en-US" sz="900" dirty="0" smtClean="0">
              <a:latin typeface="Arial Narrow" pitchFamily="34" charset="0"/>
            </a:rPr>
            <a:t>Under-Performance</a:t>
          </a:r>
        </a:p>
        <a:p>
          <a:r>
            <a:rPr lang="en-US" sz="900" dirty="0" smtClean="0">
              <a:latin typeface="Arial Narrow" pitchFamily="34" charset="0"/>
            </a:rPr>
            <a:t>Style Drift</a:t>
          </a:r>
          <a:endParaRPr lang="en-US" sz="900" dirty="0">
            <a:latin typeface="Arial Narrow" pitchFamily="34" charset="0"/>
          </a:endParaRPr>
        </a:p>
      </dgm:t>
    </dgm:pt>
    <dgm:pt modelId="{3E769521-4786-42F7-A17C-5C6B20F084A5}" type="parTrans" cxnId="{5F64ED3A-39F9-4DC9-9F62-86968D3B8E41}">
      <dgm:prSet/>
      <dgm:spPr/>
      <dgm:t>
        <a:bodyPr/>
        <a:lstStyle/>
        <a:p>
          <a:endParaRPr lang="en-US"/>
        </a:p>
      </dgm:t>
    </dgm:pt>
    <dgm:pt modelId="{670D9722-F0A8-4679-80F3-902EA4BEA74C}" type="sibTrans" cxnId="{5F64ED3A-39F9-4DC9-9F62-86968D3B8E41}">
      <dgm:prSet/>
      <dgm:spPr/>
      <dgm:t>
        <a:bodyPr/>
        <a:lstStyle/>
        <a:p>
          <a:endParaRPr lang="en-US" dirty="0"/>
        </a:p>
      </dgm:t>
    </dgm:pt>
    <dgm:pt modelId="{2F28DF97-EF31-460C-A794-27CB14A813C5}" type="pres">
      <dgm:prSet presAssocID="{2049ADA6-332E-4805-BFD7-8783A3C4128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4960C8-F2AF-4AB7-A007-AE38E68922CF}" type="pres">
      <dgm:prSet presAssocID="{D2A90C48-B153-4073-AE73-A7C9B9A4CBC4}" presName="centerShape" presStyleLbl="node0" presStyleIdx="0" presStyleCnt="1" custScaleX="97848" custScaleY="88446"/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4C651DE6-A9BF-4576-81AB-AC45FD3B5193}" type="pres">
      <dgm:prSet presAssocID="{1D865E56-9088-4E04-9599-2720E89059A5}" presName="node" presStyleLbl="node1" presStyleIdx="0" presStyleCnt="4" custScaleX="132918" custScaleY="1260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85AFA-E04D-4BE8-9CCC-10234EA665E0}" type="pres">
      <dgm:prSet presAssocID="{1D865E56-9088-4E04-9599-2720E89059A5}" presName="dummy" presStyleCnt="0"/>
      <dgm:spPr/>
    </dgm:pt>
    <dgm:pt modelId="{D1DCBDDA-E953-43CB-A8DB-2F06D8C0D4FD}" type="pres">
      <dgm:prSet presAssocID="{51F2E616-4C65-4B95-8FD1-64826BF95FD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6BC8EC24-22AC-4723-86F9-AE9FEC410446}" type="pres">
      <dgm:prSet presAssocID="{47E45D66-A642-4BC0-B575-92C0EBB616D2}" presName="node" presStyleLbl="node1" presStyleIdx="1" presStyleCnt="4" custScaleX="121755" custScaleY="1143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EFB466-7730-4419-8C4B-824ECA820D12}" type="pres">
      <dgm:prSet presAssocID="{47E45D66-A642-4BC0-B575-92C0EBB616D2}" presName="dummy" presStyleCnt="0"/>
      <dgm:spPr/>
    </dgm:pt>
    <dgm:pt modelId="{A9162AB2-0D54-4EF5-9DF9-8DA168485D3A}" type="pres">
      <dgm:prSet presAssocID="{80F5DE45-C3F3-4077-AE45-6C874D65DA1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53FFFF37-2332-4495-84BF-B4FE1C2FF60E}" type="pres">
      <dgm:prSet presAssocID="{A6BF2234-084E-4D4F-B702-3D7986CCF70A}" presName="node" presStyleLbl="node1" presStyleIdx="2" presStyleCnt="4" custScaleX="114738" custScaleY="108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4F6C2-37A6-45BB-9E7F-9E03D740A630}" type="pres">
      <dgm:prSet presAssocID="{A6BF2234-084E-4D4F-B702-3D7986CCF70A}" presName="dummy" presStyleCnt="0"/>
      <dgm:spPr/>
    </dgm:pt>
    <dgm:pt modelId="{B95BE7C6-26BA-43DB-8154-8DEB3641D4C2}" type="pres">
      <dgm:prSet presAssocID="{3FE0FED2-2277-4183-8E88-05133AC5F8F3}" presName="sibTrans" presStyleLbl="sibTrans2D1" presStyleIdx="2" presStyleCnt="4"/>
      <dgm:spPr/>
      <dgm:t>
        <a:bodyPr/>
        <a:lstStyle/>
        <a:p>
          <a:endParaRPr lang="en-US"/>
        </a:p>
      </dgm:t>
    </dgm:pt>
    <dgm:pt modelId="{E46198A5-907C-4723-8E3C-903034164E7B}" type="pres">
      <dgm:prSet presAssocID="{6C0B1AF2-938A-4AC9-A369-5785EA7D6487}" presName="node" presStyleLbl="node1" presStyleIdx="3" presStyleCnt="4" custScaleX="114891" custScaleY="1143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7FF44D-2C46-45CF-9508-42D2C09A7767}" type="pres">
      <dgm:prSet presAssocID="{6C0B1AF2-938A-4AC9-A369-5785EA7D6487}" presName="dummy" presStyleCnt="0"/>
      <dgm:spPr/>
    </dgm:pt>
    <dgm:pt modelId="{B88DE489-EAF9-4557-8816-CA1457481DE7}" type="pres">
      <dgm:prSet presAssocID="{670D9722-F0A8-4679-80F3-902EA4BEA74C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67A752E5-5A52-4CDF-AF1F-CF2BC53C0A5B}" type="presOf" srcId="{47E45D66-A642-4BC0-B575-92C0EBB616D2}" destId="{6BC8EC24-22AC-4723-86F9-AE9FEC410446}" srcOrd="0" destOrd="0" presId="urn:microsoft.com/office/officeart/2005/8/layout/radial6"/>
    <dgm:cxn modelId="{5F64ED3A-39F9-4DC9-9F62-86968D3B8E41}" srcId="{D2A90C48-B153-4073-AE73-A7C9B9A4CBC4}" destId="{6C0B1AF2-938A-4AC9-A369-5785EA7D6487}" srcOrd="3" destOrd="0" parTransId="{3E769521-4786-42F7-A17C-5C6B20F084A5}" sibTransId="{670D9722-F0A8-4679-80F3-902EA4BEA74C}"/>
    <dgm:cxn modelId="{FF367096-D349-4D4D-9947-D3BB97D60498}" type="presOf" srcId="{80F5DE45-C3F3-4077-AE45-6C874D65DA11}" destId="{A9162AB2-0D54-4EF5-9DF9-8DA168485D3A}" srcOrd="0" destOrd="0" presId="urn:microsoft.com/office/officeart/2005/8/layout/radial6"/>
    <dgm:cxn modelId="{82A4DD18-A2F8-477C-A8FA-188A20CA9AF0}" type="presOf" srcId="{670D9722-F0A8-4679-80F3-902EA4BEA74C}" destId="{B88DE489-EAF9-4557-8816-CA1457481DE7}" srcOrd="0" destOrd="0" presId="urn:microsoft.com/office/officeart/2005/8/layout/radial6"/>
    <dgm:cxn modelId="{F11B6A3C-D9EF-48F8-8BAD-7101879D8879}" srcId="{2049ADA6-332E-4805-BFD7-8783A3C41285}" destId="{D2A90C48-B153-4073-AE73-A7C9B9A4CBC4}" srcOrd="0" destOrd="0" parTransId="{4A1C19BB-6796-415F-875D-25E3D954D67C}" sibTransId="{6F4CC1CF-A3E4-4F33-B428-06BF5D1ABB33}"/>
    <dgm:cxn modelId="{63C6D803-93E4-45D5-9F2E-DA3964D60CAC}" type="presOf" srcId="{6C0B1AF2-938A-4AC9-A369-5785EA7D6487}" destId="{E46198A5-907C-4723-8E3C-903034164E7B}" srcOrd="0" destOrd="0" presId="urn:microsoft.com/office/officeart/2005/8/layout/radial6"/>
    <dgm:cxn modelId="{62F5983B-388B-4823-81B5-2729B852A61A}" type="presOf" srcId="{3FE0FED2-2277-4183-8E88-05133AC5F8F3}" destId="{B95BE7C6-26BA-43DB-8154-8DEB3641D4C2}" srcOrd="0" destOrd="0" presId="urn:microsoft.com/office/officeart/2005/8/layout/radial6"/>
    <dgm:cxn modelId="{4C039648-3688-482B-8D7A-83ACABDD6338}" type="presOf" srcId="{A6BF2234-084E-4D4F-B702-3D7986CCF70A}" destId="{53FFFF37-2332-4495-84BF-B4FE1C2FF60E}" srcOrd="0" destOrd="0" presId="urn:microsoft.com/office/officeart/2005/8/layout/radial6"/>
    <dgm:cxn modelId="{A88B8EB6-DCAD-4224-A445-E996691CF9D9}" srcId="{D2A90C48-B153-4073-AE73-A7C9B9A4CBC4}" destId="{A6BF2234-084E-4D4F-B702-3D7986CCF70A}" srcOrd="2" destOrd="0" parTransId="{B9286B74-5BEF-42CB-BD87-E0997FFD7EF3}" sibTransId="{3FE0FED2-2277-4183-8E88-05133AC5F8F3}"/>
    <dgm:cxn modelId="{59AE56BC-5EBD-4941-8B03-3A07091F4F26}" type="presOf" srcId="{D2A90C48-B153-4073-AE73-A7C9B9A4CBC4}" destId="{944960C8-F2AF-4AB7-A007-AE38E68922CF}" srcOrd="0" destOrd="0" presId="urn:microsoft.com/office/officeart/2005/8/layout/radial6"/>
    <dgm:cxn modelId="{4D019B3A-B573-4DC6-9F1A-BBE29A5E3632}" type="presOf" srcId="{51F2E616-4C65-4B95-8FD1-64826BF95FDE}" destId="{D1DCBDDA-E953-43CB-A8DB-2F06D8C0D4FD}" srcOrd="0" destOrd="0" presId="urn:microsoft.com/office/officeart/2005/8/layout/radial6"/>
    <dgm:cxn modelId="{2BC36C7E-FE09-423C-A61D-F1F3BBD341F9}" srcId="{D2A90C48-B153-4073-AE73-A7C9B9A4CBC4}" destId="{1D865E56-9088-4E04-9599-2720E89059A5}" srcOrd="0" destOrd="0" parTransId="{2495D847-D4CE-4C80-A808-B3BA125FE66D}" sibTransId="{51F2E616-4C65-4B95-8FD1-64826BF95FDE}"/>
    <dgm:cxn modelId="{2CFB2B28-E1EB-4A86-B550-B915A8782DEA}" type="presOf" srcId="{1D865E56-9088-4E04-9599-2720E89059A5}" destId="{4C651DE6-A9BF-4576-81AB-AC45FD3B5193}" srcOrd="0" destOrd="0" presId="urn:microsoft.com/office/officeart/2005/8/layout/radial6"/>
    <dgm:cxn modelId="{FD66C3C7-08CE-45DC-9BBE-AD750A3818A9}" type="presOf" srcId="{2049ADA6-332E-4805-BFD7-8783A3C41285}" destId="{2F28DF97-EF31-460C-A794-27CB14A813C5}" srcOrd="0" destOrd="0" presId="urn:microsoft.com/office/officeart/2005/8/layout/radial6"/>
    <dgm:cxn modelId="{A2442737-8915-48B7-ADAE-22DC881BD747}" srcId="{D2A90C48-B153-4073-AE73-A7C9B9A4CBC4}" destId="{47E45D66-A642-4BC0-B575-92C0EBB616D2}" srcOrd="1" destOrd="0" parTransId="{CE5ABAA0-A90A-410D-B9ED-385D73A2461B}" sibTransId="{80F5DE45-C3F3-4077-AE45-6C874D65DA11}"/>
    <dgm:cxn modelId="{524D0982-9E32-4A33-8151-E2F09D767496}" type="presParOf" srcId="{2F28DF97-EF31-460C-A794-27CB14A813C5}" destId="{944960C8-F2AF-4AB7-A007-AE38E68922CF}" srcOrd="0" destOrd="0" presId="urn:microsoft.com/office/officeart/2005/8/layout/radial6"/>
    <dgm:cxn modelId="{06208A22-3FE7-4019-8BF2-9E773E0B05D7}" type="presParOf" srcId="{2F28DF97-EF31-460C-A794-27CB14A813C5}" destId="{4C651DE6-A9BF-4576-81AB-AC45FD3B5193}" srcOrd="1" destOrd="0" presId="urn:microsoft.com/office/officeart/2005/8/layout/radial6"/>
    <dgm:cxn modelId="{40E9D216-EBED-4C39-BB31-A7AED1C84C65}" type="presParOf" srcId="{2F28DF97-EF31-460C-A794-27CB14A813C5}" destId="{72585AFA-E04D-4BE8-9CCC-10234EA665E0}" srcOrd="2" destOrd="0" presId="urn:microsoft.com/office/officeart/2005/8/layout/radial6"/>
    <dgm:cxn modelId="{5272B076-B28B-47FE-A167-24E9BD2F8038}" type="presParOf" srcId="{2F28DF97-EF31-460C-A794-27CB14A813C5}" destId="{D1DCBDDA-E953-43CB-A8DB-2F06D8C0D4FD}" srcOrd="3" destOrd="0" presId="urn:microsoft.com/office/officeart/2005/8/layout/radial6"/>
    <dgm:cxn modelId="{6953C746-8308-492B-A0D7-913DBC25A540}" type="presParOf" srcId="{2F28DF97-EF31-460C-A794-27CB14A813C5}" destId="{6BC8EC24-22AC-4723-86F9-AE9FEC410446}" srcOrd="4" destOrd="0" presId="urn:microsoft.com/office/officeart/2005/8/layout/radial6"/>
    <dgm:cxn modelId="{7A74BAD8-E3CD-4DED-802E-09DF1E683F83}" type="presParOf" srcId="{2F28DF97-EF31-460C-A794-27CB14A813C5}" destId="{27EFB466-7730-4419-8C4B-824ECA820D12}" srcOrd="5" destOrd="0" presId="urn:microsoft.com/office/officeart/2005/8/layout/radial6"/>
    <dgm:cxn modelId="{4B9A3279-D5CD-48E2-AD9B-26B04224C019}" type="presParOf" srcId="{2F28DF97-EF31-460C-A794-27CB14A813C5}" destId="{A9162AB2-0D54-4EF5-9DF9-8DA168485D3A}" srcOrd="6" destOrd="0" presId="urn:microsoft.com/office/officeart/2005/8/layout/radial6"/>
    <dgm:cxn modelId="{AAD522AE-5703-43DA-A8AD-993DA53D1323}" type="presParOf" srcId="{2F28DF97-EF31-460C-A794-27CB14A813C5}" destId="{53FFFF37-2332-4495-84BF-B4FE1C2FF60E}" srcOrd="7" destOrd="0" presId="urn:microsoft.com/office/officeart/2005/8/layout/radial6"/>
    <dgm:cxn modelId="{1CA40D0D-A7CB-4360-B5F8-263D3945ED14}" type="presParOf" srcId="{2F28DF97-EF31-460C-A794-27CB14A813C5}" destId="{F074F6C2-37A6-45BB-9E7F-9E03D740A630}" srcOrd="8" destOrd="0" presId="urn:microsoft.com/office/officeart/2005/8/layout/radial6"/>
    <dgm:cxn modelId="{E27A386C-95C8-419A-B85E-AC70F4075B23}" type="presParOf" srcId="{2F28DF97-EF31-460C-A794-27CB14A813C5}" destId="{B95BE7C6-26BA-43DB-8154-8DEB3641D4C2}" srcOrd="9" destOrd="0" presId="urn:microsoft.com/office/officeart/2005/8/layout/radial6"/>
    <dgm:cxn modelId="{DB595C63-DE8D-4542-9E78-B2AE9F941C1A}" type="presParOf" srcId="{2F28DF97-EF31-460C-A794-27CB14A813C5}" destId="{E46198A5-907C-4723-8E3C-903034164E7B}" srcOrd="10" destOrd="0" presId="urn:microsoft.com/office/officeart/2005/8/layout/radial6"/>
    <dgm:cxn modelId="{4B55E559-1410-413D-BF01-9523057F818B}" type="presParOf" srcId="{2F28DF97-EF31-460C-A794-27CB14A813C5}" destId="{947FF44D-2C46-45CF-9508-42D2C09A7767}" srcOrd="11" destOrd="0" presId="urn:microsoft.com/office/officeart/2005/8/layout/radial6"/>
    <dgm:cxn modelId="{0AAACAC2-1F8C-4995-9348-A741708F455D}" type="presParOf" srcId="{2F28DF97-EF31-460C-A794-27CB14A813C5}" destId="{B88DE489-EAF9-4557-8816-CA1457481DE7}" srcOrd="12" destOrd="0" presId="urn:microsoft.com/office/officeart/2005/8/layout/radial6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B4F708-9465-4DC2-9245-BE772BDCF6E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9CB654-5797-4DD5-A777-D941476A667E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dirty="0" smtClean="0"/>
            <a:t>Mutual Funds</a:t>
          </a:r>
          <a:endParaRPr lang="en-US" dirty="0"/>
        </a:p>
      </dgm:t>
    </dgm:pt>
    <dgm:pt modelId="{1181A666-D105-4541-BD05-6226D2EAAD51}" type="parTrans" cxnId="{72E3D547-1BED-461F-8838-B25855F605BE}">
      <dgm:prSet/>
      <dgm:spPr/>
      <dgm:t>
        <a:bodyPr/>
        <a:lstStyle/>
        <a:p>
          <a:endParaRPr lang="en-US"/>
        </a:p>
      </dgm:t>
    </dgm:pt>
    <dgm:pt modelId="{E3C77053-B899-4C1F-A6DE-69C4E96F9188}" type="sibTrans" cxnId="{72E3D547-1BED-461F-8838-B25855F605BE}">
      <dgm:prSet/>
      <dgm:spPr/>
      <dgm:t>
        <a:bodyPr/>
        <a:lstStyle/>
        <a:p>
          <a:endParaRPr lang="en-US"/>
        </a:p>
      </dgm:t>
    </dgm:pt>
    <dgm:pt modelId="{0886BF3E-1E55-43D4-A44D-7FC098A30730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Pros</a:t>
          </a:r>
          <a:endParaRPr lang="en-US" dirty="0"/>
        </a:p>
      </dgm:t>
    </dgm:pt>
    <dgm:pt modelId="{EA0B392E-D9A0-430E-8377-9717D1B497E6}" type="parTrans" cxnId="{18DA372F-6844-4198-9CE3-4E384C0A86E9}">
      <dgm:prSet/>
      <dgm:spPr/>
      <dgm:t>
        <a:bodyPr/>
        <a:lstStyle/>
        <a:p>
          <a:endParaRPr lang="en-US"/>
        </a:p>
      </dgm:t>
    </dgm:pt>
    <dgm:pt modelId="{E197697D-05B1-4A43-B693-5F37419F6E04}" type="sibTrans" cxnId="{18DA372F-6844-4198-9CE3-4E384C0A86E9}">
      <dgm:prSet/>
      <dgm:spPr/>
      <dgm:t>
        <a:bodyPr/>
        <a:lstStyle/>
        <a:p>
          <a:endParaRPr lang="en-US"/>
        </a:p>
      </dgm:t>
    </dgm:pt>
    <dgm:pt modelId="{5EACBD16-F6B8-4AAD-B297-BCE1A5D21A5B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Large Universe</a:t>
          </a:r>
          <a:endParaRPr lang="en-US" dirty="0"/>
        </a:p>
      </dgm:t>
    </dgm:pt>
    <dgm:pt modelId="{21D65EE1-5A39-4712-BAC5-738421631F7F}" type="parTrans" cxnId="{59A8C054-9B44-4451-AEB1-60AAB865677B}">
      <dgm:prSet/>
      <dgm:spPr/>
      <dgm:t>
        <a:bodyPr/>
        <a:lstStyle/>
        <a:p>
          <a:endParaRPr lang="en-US"/>
        </a:p>
      </dgm:t>
    </dgm:pt>
    <dgm:pt modelId="{8F1CA837-BE90-4C5D-824E-FE3B113198CC}" type="sibTrans" cxnId="{59A8C054-9B44-4451-AEB1-60AAB865677B}">
      <dgm:prSet/>
      <dgm:spPr/>
      <dgm:t>
        <a:bodyPr/>
        <a:lstStyle/>
        <a:p>
          <a:endParaRPr lang="en-US"/>
        </a:p>
      </dgm:t>
    </dgm:pt>
    <dgm:pt modelId="{65F3BCB4-38AE-4971-BC6D-511C11CBE29E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dirty="0" smtClean="0"/>
            <a:t>Exchange Traded Funds</a:t>
          </a:r>
          <a:endParaRPr lang="en-US" dirty="0"/>
        </a:p>
      </dgm:t>
    </dgm:pt>
    <dgm:pt modelId="{3CF38A53-5FA7-4272-B540-259E72BE1FE2}" type="parTrans" cxnId="{185B2A40-2593-40EA-815D-3BFF94486922}">
      <dgm:prSet/>
      <dgm:spPr/>
      <dgm:t>
        <a:bodyPr/>
        <a:lstStyle/>
        <a:p>
          <a:endParaRPr lang="en-US"/>
        </a:p>
      </dgm:t>
    </dgm:pt>
    <dgm:pt modelId="{AD746A6B-9E42-4589-9710-439C26DE9210}" type="sibTrans" cxnId="{185B2A40-2593-40EA-815D-3BFF94486922}">
      <dgm:prSet/>
      <dgm:spPr/>
      <dgm:t>
        <a:bodyPr/>
        <a:lstStyle/>
        <a:p>
          <a:endParaRPr lang="en-US"/>
        </a:p>
      </dgm:t>
    </dgm:pt>
    <dgm:pt modelId="{6D0EEC72-EE23-4300-9F14-95823F579ACB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Pros</a:t>
          </a:r>
          <a:endParaRPr lang="en-US" dirty="0"/>
        </a:p>
      </dgm:t>
    </dgm:pt>
    <dgm:pt modelId="{CAF4AE10-F440-49A0-910B-511A55E3004E}" type="parTrans" cxnId="{78D66DF6-BC2D-46D7-A264-E04221C1977A}">
      <dgm:prSet/>
      <dgm:spPr/>
      <dgm:t>
        <a:bodyPr/>
        <a:lstStyle/>
        <a:p>
          <a:endParaRPr lang="en-US"/>
        </a:p>
      </dgm:t>
    </dgm:pt>
    <dgm:pt modelId="{C8B92ED2-B943-432C-AD9B-061868980224}" type="sibTrans" cxnId="{78D66DF6-BC2D-46D7-A264-E04221C1977A}">
      <dgm:prSet/>
      <dgm:spPr/>
      <dgm:t>
        <a:bodyPr/>
        <a:lstStyle/>
        <a:p>
          <a:endParaRPr lang="en-US"/>
        </a:p>
      </dgm:t>
    </dgm:pt>
    <dgm:pt modelId="{E4160176-C457-4FA1-8B41-D8FDA308A108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Cons</a:t>
          </a:r>
          <a:endParaRPr lang="en-US" dirty="0"/>
        </a:p>
      </dgm:t>
    </dgm:pt>
    <dgm:pt modelId="{5E5C6A09-7D0B-4D8E-84ED-FF414752D0BD}" type="parTrans" cxnId="{EA59CCAC-15A3-43DF-B6CD-BE144567C955}">
      <dgm:prSet/>
      <dgm:spPr/>
      <dgm:t>
        <a:bodyPr/>
        <a:lstStyle/>
        <a:p>
          <a:endParaRPr lang="en-US"/>
        </a:p>
      </dgm:t>
    </dgm:pt>
    <dgm:pt modelId="{0E78DC54-49BF-49A5-AE98-60468D4A0711}" type="sibTrans" cxnId="{EA59CCAC-15A3-43DF-B6CD-BE144567C955}">
      <dgm:prSet/>
      <dgm:spPr/>
      <dgm:t>
        <a:bodyPr/>
        <a:lstStyle/>
        <a:p>
          <a:endParaRPr lang="en-US"/>
        </a:p>
      </dgm:t>
    </dgm:pt>
    <dgm:pt modelId="{7E692463-FADC-438A-8E56-08CC7C3A62E4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Cons</a:t>
          </a:r>
          <a:endParaRPr lang="en-US" dirty="0"/>
        </a:p>
      </dgm:t>
    </dgm:pt>
    <dgm:pt modelId="{9A0933FA-6751-437E-8A1F-D64E6A79A687}" type="parTrans" cxnId="{471C9D6F-118C-4E9C-BE36-E923B30BD765}">
      <dgm:prSet/>
      <dgm:spPr/>
      <dgm:t>
        <a:bodyPr/>
        <a:lstStyle/>
        <a:p>
          <a:endParaRPr lang="en-US"/>
        </a:p>
      </dgm:t>
    </dgm:pt>
    <dgm:pt modelId="{6017191C-2615-4628-80FD-8E644A4A74B4}" type="sibTrans" cxnId="{471C9D6F-118C-4E9C-BE36-E923B30BD765}">
      <dgm:prSet/>
      <dgm:spPr/>
      <dgm:t>
        <a:bodyPr/>
        <a:lstStyle/>
        <a:p>
          <a:endParaRPr lang="en-US"/>
        </a:p>
      </dgm:t>
    </dgm:pt>
    <dgm:pt modelId="{62AA7CA6-9D10-4F39-B3B9-DEE89533FB8D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Higher expense ratios</a:t>
          </a:r>
          <a:endParaRPr lang="en-US" dirty="0"/>
        </a:p>
      </dgm:t>
    </dgm:pt>
    <dgm:pt modelId="{B37C4401-EACE-42DB-9DFB-C11DDD390338}" type="parTrans" cxnId="{6526C918-AE98-4629-B13D-B5288C155A66}">
      <dgm:prSet/>
      <dgm:spPr/>
      <dgm:t>
        <a:bodyPr/>
        <a:lstStyle/>
        <a:p>
          <a:endParaRPr lang="en-US"/>
        </a:p>
      </dgm:t>
    </dgm:pt>
    <dgm:pt modelId="{4348C68F-D509-4772-B321-0859CF538ABC}" type="sibTrans" cxnId="{6526C918-AE98-4629-B13D-B5288C155A66}">
      <dgm:prSet/>
      <dgm:spPr/>
      <dgm:t>
        <a:bodyPr/>
        <a:lstStyle/>
        <a:p>
          <a:endParaRPr lang="en-US"/>
        </a:p>
      </dgm:t>
    </dgm:pt>
    <dgm:pt modelId="{28F2DE88-1C00-4F38-B701-4A97369E2C41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Low Cost</a:t>
          </a:r>
          <a:endParaRPr lang="en-US" dirty="0"/>
        </a:p>
      </dgm:t>
    </dgm:pt>
    <dgm:pt modelId="{0944D568-6B3C-496A-AEA5-264761B0FB5B}" type="parTrans" cxnId="{B17432C5-65D1-469E-802A-2A555E62C22E}">
      <dgm:prSet/>
      <dgm:spPr/>
      <dgm:t>
        <a:bodyPr/>
        <a:lstStyle/>
        <a:p>
          <a:endParaRPr lang="en-US"/>
        </a:p>
      </dgm:t>
    </dgm:pt>
    <dgm:pt modelId="{2985DFB2-C570-4A13-884D-9CE1532CDA0F}" type="sibTrans" cxnId="{B17432C5-65D1-469E-802A-2A555E62C22E}">
      <dgm:prSet/>
      <dgm:spPr/>
      <dgm:t>
        <a:bodyPr/>
        <a:lstStyle/>
        <a:p>
          <a:endParaRPr lang="en-US"/>
        </a:p>
      </dgm:t>
    </dgm:pt>
    <dgm:pt modelId="{0AC5E3E5-6DDC-4A3A-9F7E-29414DF56308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Potential tax pitfalls (K-1s)</a:t>
          </a:r>
          <a:endParaRPr lang="en-US" dirty="0"/>
        </a:p>
      </dgm:t>
    </dgm:pt>
    <dgm:pt modelId="{53E08148-68AC-4DD6-8EC9-084938C338B9}" type="parTrans" cxnId="{07BA55C6-2890-4D9B-B0F0-6B9EB69ADBDD}">
      <dgm:prSet/>
      <dgm:spPr/>
      <dgm:t>
        <a:bodyPr/>
        <a:lstStyle/>
        <a:p>
          <a:endParaRPr lang="en-US"/>
        </a:p>
      </dgm:t>
    </dgm:pt>
    <dgm:pt modelId="{4D58771B-24D4-4C28-B28B-A7B712062805}" type="sibTrans" cxnId="{07BA55C6-2890-4D9B-B0F0-6B9EB69ADBDD}">
      <dgm:prSet/>
      <dgm:spPr/>
      <dgm:t>
        <a:bodyPr/>
        <a:lstStyle/>
        <a:p>
          <a:endParaRPr lang="en-US"/>
        </a:p>
      </dgm:t>
    </dgm:pt>
    <dgm:pt modelId="{1158354A-3126-4F5E-BED1-76DA5920AEDA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Access to many well-established managers</a:t>
          </a:r>
          <a:endParaRPr lang="en-US" dirty="0"/>
        </a:p>
      </dgm:t>
    </dgm:pt>
    <dgm:pt modelId="{644A2733-BCE0-4220-BB0C-8BCAA79F8B9E}" type="parTrans" cxnId="{080AC02D-0009-4E12-98D2-D021DA6623F7}">
      <dgm:prSet/>
      <dgm:spPr/>
      <dgm:t>
        <a:bodyPr/>
        <a:lstStyle/>
        <a:p>
          <a:endParaRPr lang="en-US"/>
        </a:p>
      </dgm:t>
    </dgm:pt>
    <dgm:pt modelId="{1FC56767-90D2-442A-88E8-D669847CD725}" type="sibTrans" cxnId="{080AC02D-0009-4E12-98D2-D021DA6623F7}">
      <dgm:prSet/>
      <dgm:spPr/>
      <dgm:t>
        <a:bodyPr/>
        <a:lstStyle/>
        <a:p>
          <a:endParaRPr lang="en-US"/>
        </a:p>
      </dgm:t>
    </dgm:pt>
    <dgm:pt modelId="{F4C50204-47A3-421C-9372-6529F4B6C3B6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Redemption fees are possible</a:t>
          </a:r>
          <a:endParaRPr lang="en-US" dirty="0"/>
        </a:p>
      </dgm:t>
    </dgm:pt>
    <dgm:pt modelId="{8FC00DBF-0342-428B-B49A-7A285FF38E13}" type="parTrans" cxnId="{04688602-3E93-4AAE-A228-2B124DAA1DD8}">
      <dgm:prSet/>
      <dgm:spPr/>
      <dgm:t>
        <a:bodyPr/>
        <a:lstStyle/>
        <a:p>
          <a:endParaRPr lang="en-US"/>
        </a:p>
      </dgm:t>
    </dgm:pt>
    <dgm:pt modelId="{3AE3DCCE-270F-4738-8EDF-65AB8E5DA4B4}" type="sibTrans" cxnId="{04688602-3E93-4AAE-A228-2B124DAA1DD8}">
      <dgm:prSet/>
      <dgm:spPr/>
      <dgm:t>
        <a:bodyPr/>
        <a:lstStyle/>
        <a:p>
          <a:endParaRPr lang="en-US"/>
        </a:p>
      </dgm:t>
    </dgm:pt>
    <dgm:pt modelId="{EE63EB5A-E08D-4EC5-9CE1-098A9F478AB1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Growing market</a:t>
          </a:r>
          <a:endParaRPr lang="en-US" dirty="0"/>
        </a:p>
      </dgm:t>
    </dgm:pt>
    <dgm:pt modelId="{7DFDE7B9-BBF2-45EE-BA11-DB6763F2A433}" type="parTrans" cxnId="{0DF68943-A6A9-4698-9912-10E5047D5FD4}">
      <dgm:prSet/>
      <dgm:spPr/>
      <dgm:t>
        <a:bodyPr/>
        <a:lstStyle/>
        <a:p>
          <a:endParaRPr lang="en-US"/>
        </a:p>
      </dgm:t>
    </dgm:pt>
    <dgm:pt modelId="{A007D232-4643-47D1-9D9B-FDAD49A20344}" type="sibTrans" cxnId="{0DF68943-A6A9-4698-9912-10E5047D5FD4}">
      <dgm:prSet/>
      <dgm:spPr/>
      <dgm:t>
        <a:bodyPr/>
        <a:lstStyle/>
        <a:p>
          <a:endParaRPr lang="en-US"/>
        </a:p>
      </dgm:t>
    </dgm:pt>
    <dgm:pt modelId="{4E9038D9-BD9A-44D9-B492-9F2DF787B495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endParaRPr lang="en-US" dirty="0"/>
        </a:p>
      </dgm:t>
    </dgm:pt>
    <dgm:pt modelId="{6ACF0A6B-AA7F-43AA-B0F9-CE0C4D7A050D}" type="parTrans" cxnId="{D6F59571-4637-4717-ADD7-BB28F0CBCDF6}">
      <dgm:prSet/>
      <dgm:spPr/>
      <dgm:t>
        <a:bodyPr/>
        <a:lstStyle/>
        <a:p>
          <a:endParaRPr lang="en-US"/>
        </a:p>
      </dgm:t>
    </dgm:pt>
    <dgm:pt modelId="{ECD17686-6AEC-4306-8A1C-F1BE2AECC37F}" type="sibTrans" cxnId="{D6F59571-4637-4717-ADD7-BB28F0CBCDF6}">
      <dgm:prSet/>
      <dgm:spPr/>
      <dgm:t>
        <a:bodyPr/>
        <a:lstStyle/>
        <a:p>
          <a:endParaRPr lang="en-US"/>
        </a:p>
      </dgm:t>
    </dgm:pt>
    <dgm:pt modelId="{7A398B0A-2FD4-4566-881F-4CB1E83BFDBF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Tactical trading may be costly</a:t>
          </a:r>
          <a:endParaRPr lang="en-US" dirty="0"/>
        </a:p>
      </dgm:t>
    </dgm:pt>
    <dgm:pt modelId="{DEDD0A57-EA9D-4149-A5A6-305EE898495D}" type="parTrans" cxnId="{6EA515CB-FE14-451C-AC09-ED522941F6E2}">
      <dgm:prSet/>
      <dgm:spPr/>
      <dgm:t>
        <a:bodyPr/>
        <a:lstStyle/>
        <a:p>
          <a:endParaRPr lang="en-US"/>
        </a:p>
      </dgm:t>
    </dgm:pt>
    <dgm:pt modelId="{4F1B3B2D-ABFE-4849-B4B0-4F11E89940FB}" type="sibTrans" cxnId="{6EA515CB-FE14-451C-AC09-ED522941F6E2}">
      <dgm:prSet/>
      <dgm:spPr/>
      <dgm:t>
        <a:bodyPr/>
        <a:lstStyle/>
        <a:p>
          <a:endParaRPr lang="en-US"/>
        </a:p>
      </dgm:t>
    </dgm:pt>
    <dgm:pt modelId="{DBDB4239-0474-4A64-AA54-F5350C8ED140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Actively managed options limited</a:t>
          </a:r>
          <a:endParaRPr lang="en-US" dirty="0"/>
        </a:p>
      </dgm:t>
    </dgm:pt>
    <dgm:pt modelId="{192598BE-3EE6-41E4-ABE2-04E1F89750CA}" type="parTrans" cxnId="{8D8A2DB3-647D-422A-816A-E59BB5B234DE}">
      <dgm:prSet/>
      <dgm:spPr/>
      <dgm:t>
        <a:bodyPr/>
        <a:lstStyle/>
        <a:p>
          <a:endParaRPr lang="en-US"/>
        </a:p>
      </dgm:t>
    </dgm:pt>
    <dgm:pt modelId="{578ED949-69C9-4A9C-A1A9-5DA5A6F859C0}" type="sibTrans" cxnId="{8D8A2DB3-647D-422A-816A-E59BB5B234DE}">
      <dgm:prSet/>
      <dgm:spPr/>
      <dgm:t>
        <a:bodyPr/>
        <a:lstStyle/>
        <a:p>
          <a:endParaRPr lang="en-US"/>
        </a:p>
      </dgm:t>
    </dgm:pt>
    <dgm:pt modelId="{F615B729-171A-4C0B-B5FF-CB68382A30EB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Drawing positive media attention</a:t>
          </a:r>
          <a:endParaRPr lang="en-US" dirty="0"/>
        </a:p>
      </dgm:t>
    </dgm:pt>
    <dgm:pt modelId="{375A5E1C-489D-40CD-9024-38EBEFB7EC33}" type="parTrans" cxnId="{2BC46537-99F0-41E5-8DDE-9EDE98FA85C4}">
      <dgm:prSet/>
      <dgm:spPr/>
      <dgm:t>
        <a:bodyPr/>
        <a:lstStyle/>
        <a:p>
          <a:endParaRPr lang="en-US"/>
        </a:p>
      </dgm:t>
    </dgm:pt>
    <dgm:pt modelId="{77E77467-B1F2-4D5F-A731-395FFB1A3D68}" type="sibTrans" cxnId="{2BC46537-99F0-41E5-8DDE-9EDE98FA85C4}">
      <dgm:prSet/>
      <dgm:spPr/>
      <dgm:t>
        <a:bodyPr/>
        <a:lstStyle/>
        <a:p>
          <a:endParaRPr lang="en-US"/>
        </a:p>
      </dgm:t>
    </dgm:pt>
    <dgm:pt modelId="{ACDB26F2-91A5-416B-B229-F2850696E280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Still best avenue to pursue specialized active management</a:t>
          </a:r>
          <a:endParaRPr lang="en-US" dirty="0"/>
        </a:p>
      </dgm:t>
    </dgm:pt>
    <dgm:pt modelId="{AB9360FB-46B2-4198-8CD9-0FAA5DC74227}" type="parTrans" cxnId="{AF528986-A7AB-4538-AEE1-EDED95A51725}">
      <dgm:prSet/>
      <dgm:spPr/>
      <dgm:t>
        <a:bodyPr/>
        <a:lstStyle/>
        <a:p>
          <a:endParaRPr lang="en-US"/>
        </a:p>
      </dgm:t>
    </dgm:pt>
    <dgm:pt modelId="{68F23271-B237-4E27-9464-E03331E350BD}" type="sibTrans" cxnId="{AF528986-A7AB-4538-AEE1-EDED95A51725}">
      <dgm:prSet/>
      <dgm:spPr/>
      <dgm:t>
        <a:bodyPr/>
        <a:lstStyle/>
        <a:p>
          <a:endParaRPr lang="en-US"/>
        </a:p>
      </dgm:t>
    </dgm:pt>
    <dgm:pt modelId="{FD2B1F08-686A-464A-A06B-4EB562332F6E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endParaRPr lang="en-US" dirty="0"/>
        </a:p>
      </dgm:t>
    </dgm:pt>
    <dgm:pt modelId="{3F4DCD4C-6AC0-4FAA-9A33-0601AEC741C7}" type="parTrans" cxnId="{5E2E4E65-7DF2-4F13-A979-0EC665250EB4}">
      <dgm:prSet/>
      <dgm:spPr/>
      <dgm:t>
        <a:bodyPr/>
        <a:lstStyle/>
        <a:p>
          <a:endParaRPr lang="en-US"/>
        </a:p>
      </dgm:t>
    </dgm:pt>
    <dgm:pt modelId="{17A27B71-CBEB-460F-8A2F-EFC70F26E704}" type="sibTrans" cxnId="{5E2E4E65-7DF2-4F13-A979-0EC665250EB4}">
      <dgm:prSet/>
      <dgm:spPr/>
      <dgm:t>
        <a:bodyPr/>
        <a:lstStyle/>
        <a:p>
          <a:endParaRPr lang="en-US"/>
        </a:p>
      </dgm:t>
    </dgm:pt>
    <dgm:pt modelId="{BADBC273-50D4-400F-AFB8-3E10238AEE2E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endParaRPr lang="en-US" dirty="0"/>
        </a:p>
      </dgm:t>
    </dgm:pt>
    <dgm:pt modelId="{87BB85AE-A0B7-4B4A-B447-A4D30E8D8C92}" type="parTrans" cxnId="{174F2485-0FC0-431A-B3BB-865F8A3E6DB0}">
      <dgm:prSet/>
      <dgm:spPr/>
      <dgm:t>
        <a:bodyPr/>
        <a:lstStyle/>
        <a:p>
          <a:endParaRPr lang="en-US"/>
        </a:p>
      </dgm:t>
    </dgm:pt>
    <dgm:pt modelId="{D6D5969B-EFCC-443E-9A5D-C80BFC30544E}" type="sibTrans" cxnId="{174F2485-0FC0-431A-B3BB-865F8A3E6DB0}">
      <dgm:prSet/>
      <dgm:spPr/>
      <dgm:t>
        <a:bodyPr/>
        <a:lstStyle/>
        <a:p>
          <a:endParaRPr lang="en-US"/>
        </a:p>
      </dgm:t>
    </dgm:pt>
    <dgm:pt modelId="{7AC1B6C7-B305-4180-8E1B-64DE0C321D93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Share class confusion</a:t>
          </a:r>
          <a:endParaRPr lang="en-US" dirty="0"/>
        </a:p>
      </dgm:t>
    </dgm:pt>
    <dgm:pt modelId="{1532AB55-0111-4304-8112-A44480B97AEC}" type="parTrans" cxnId="{D07CE69B-E9A2-4EAA-BB9E-305C62C82176}">
      <dgm:prSet/>
      <dgm:spPr/>
    </dgm:pt>
    <dgm:pt modelId="{EA9AE96B-2227-471B-8AF4-A464FBEAB595}" type="sibTrans" cxnId="{D07CE69B-E9A2-4EAA-BB9E-305C62C82176}">
      <dgm:prSet/>
      <dgm:spPr/>
    </dgm:pt>
    <dgm:pt modelId="{BC089FA3-6F4E-49B0-A5DF-82F1B6345CB4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Desired fund may be closed to new investors</a:t>
          </a:r>
          <a:endParaRPr lang="en-US" dirty="0"/>
        </a:p>
      </dgm:t>
    </dgm:pt>
    <dgm:pt modelId="{0A3417FA-A4AB-4844-AD2F-75A04FA6E1F7}" type="parTrans" cxnId="{8A0A1EE0-DA31-465F-B445-A0792736E80A}">
      <dgm:prSet/>
      <dgm:spPr/>
    </dgm:pt>
    <dgm:pt modelId="{C3AED301-2F75-42B3-A889-E3F3A1289826}" type="sibTrans" cxnId="{8A0A1EE0-DA31-465F-B445-A0792736E80A}">
      <dgm:prSet/>
      <dgm:spPr/>
    </dgm:pt>
    <dgm:pt modelId="{4BED5018-9B9E-4C1B-B418-811EB0C7BB1C}" type="pres">
      <dgm:prSet presAssocID="{85B4F708-9465-4DC2-9245-BE772BDCF6E5}" presName="Name0" presStyleCnt="0">
        <dgm:presLayoutVars>
          <dgm:dir/>
          <dgm:animLvl val="lvl"/>
          <dgm:resizeHandles val="exact"/>
        </dgm:presLayoutVars>
      </dgm:prSet>
      <dgm:spPr/>
    </dgm:pt>
    <dgm:pt modelId="{20214A3B-35A8-412F-A85F-E9B33C54360C}" type="pres">
      <dgm:prSet presAssocID="{299CB654-5797-4DD5-A777-D941476A667E}" presName="composite" presStyleCnt="0"/>
      <dgm:spPr/>
    </dgm:pt>
    <dgm:pt modelId="{5103EC2B-382A-4EE7-9A48-681B15EAB629}" type="pres">
      <dgm:prSet presAssocID="{299CB654-5797-4DD5-A777-D941476A667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FAE86B-5AC2-41FA-8B00-C5DB249A1717}" type="pres">
      <dgm:prSet presAssocID="{299CB654-5797-4DD5-A777-D941476A667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F0F540-7B09-4FA5-9E2D-980337B29F7F}" type="pres">
      <dgm:prSet presAssocID="{E3C77053-B899-4C1F-A6DE-69C4E96F9188}" presName="space" presStyleCnt="0"/>
      <dgm:spPr/>
    </dgm:pt>
    <dgm:pt modelId="{92F0C0E3-0ED4-4C8B-ADF2-3B9D3AB45B6F}" type="pres">
      <dgm:prSet presAssocID="{65F3BCB4-38AE-4971-BC6D-511C11CBE29E}" presName="composite" presStyleCnt="0"/>
      <dgm:spPr/>
    </dgm:pt>
    <dgm:pt modelId="{AC0CBDA8-968D-4D88-928E-3091F7D0E531}" type="pres">
      <dgm:prSet presAssocID="{65F3BCB4-38AE-4971-BC6D-511C11CBE29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0C9BC-3AB9-4A32-A457-1F209EBDC778}" type="pres">
      <dgm:prSet presAssocID="{65F3BCB4-38AE-4971-BC6D-511C11CBE29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E3D547-1BED-461F-8838-B25855F605BE}" srcId="{85B4F708-9465-4DC2-9245-BE772BDCF6E5}" destId="{299CB654-5797-4DD5-A777-D941476A667E}" srcOrd="0" destOrd="0" parTransId="{1181A666-D105-4541-BD05-6226D2EAAD51}" sibTransId="{E3C77053-B899-4C1F-A6DE-69C4E96F9188}"/>
    <dgm:cxn modelId="{16AE4622-9EB2-448B-9FCA-0E2FB93B70D6}" type="presOf" srcId="{299CB654-5797-4DD5-A777-D941476A667E}" destId="{5103EC2B-382A-4EE7-9A48-681B15EAB629}" srcOrd="0" destOrd="0" presId="urn:microsoft.com/office/officeart/2005/8/layout/hList1"/>
    <dgm:cxn modelId="{471C9D6F-118C-4E9C-BE36-E923B30BD765}" srcId="{299CB654-5797-4DD5-A777-D941476A667E}" destId="{7E692463-FADC-438A-8E56-08CC7C3A62E4}" srcOrd="1" destOrd="0" parTransId="{9A0933FA-6751-437E-8A1F-D64E6A79A687}" sibTransId="{6017191C-2615-4628-80FD-8E644A4A74B4}"/>
    <dgm:cxn modelId="{3F32D6F6-D16A-4857-8313-F492DDF6DB2C}" type="presOf" srcId="{85B4F708-9465-4DC2-9245-BE772BDCF6E5}" destId="{4BED5018-9B9E-4C1B-B418-811EB0C7BB1C}" srcOrd="0" destOrd="0" presId="urn:microsoft.com/office/officeart/2005/8/layout/hList1"/>
    <dgm:cxn modelId="{0DF68943-A6A9-4698-9912-10E5047D5FD4}" srcId="{6D0EEC72-EE23-4300-9F14-95823F579ACB}" destId="{EE63EB5A-E08D-4EC5-9CE1-098A9F478AB1}" srcOrd="1" destOrd="0" parTransId="{7DFDE7B9-BBF2-45EE-BA11-DB6763F2A433}" sibTransId="{A007D232-4643-47D1-9D9B-FDAD49A20344}"/>
    <dgm:cxn modelId="{F2FDF847-2340-4821-A9A3-084FF7F307D4}" type="presOf" srcId="{4E9038D9-BD9A-44D9-B492-9F2DF787B495}" destId="{7670C9BC-3AB9-4A32-A457-1F209EBDC778}" srcOrd="0" destOrd="9" presId="urn:microsoft.com/office/officeart/2005/8/layout/hList1"/>
    <dgm:cxn modelId="{6526C918-AE98-4629-B13D-B5288C155A66}" srcId="{7E692463-FADC-438A-8E56-08CC7C3A62E4}" destId="{62AA7CA6-9D10-4F39-B3B9-DEE89533FB8D}" srcOrd="0" destOrd="0" parTransId="{B37C4401-EACE-42DB-9DFB-C11DDD390338}" sibTransId="{4348C68F-D509-4772-B321-0859CF538ABC}"/>
    <dgm:cxn modelId="{78D66DF6-BC2D-46D7-A264-E04221C1977A}" srcId="{65F3BCB4-38AE-4971-BC6D-511C11CBE29E}" destId="{6D0EEC72-EE23-4300-9F14-95823F579ACB}" srcOrd="0" destOrd="0" parTransId="{CAF4AE10-F440-49A0-910B-511A55E3004E}" sibTransId="{C8B92ED2-B943-432C-AD9B-061868980224}"/>
    <dgm:cxn modelId="{5D1D0CC4-9C42-474A-869E-E19EE7D21978}" type="presOf" srcId="{ACDB26F2-91A5-416B-B229-F2850696E280}" destId="{1FFAE86B-5AC2-41FA-8B00-C5DB249A1717}" srcOrd="0" destOrd="3" presId="urn:microsoft.com/office/officeart/2005/8/layout/hList1"/>
    <dgm:cxn modelId="{DB128D19-3C7D-413C-9F5D-109B2DE596A5}" type="presOf" srcId="{BADBC273-50D4-400F-AFB8-3E10238AEE2E}" destId="{7670C9BC-3AB9-4A32-A457-1F209EBDC778}" srcOrd="0" destOrd="4" presId="urn:microsoft.com/office/officeart/2005/8/layout/hList1"/>
    <dgm:cxn modelId="{EA59CCAC-15A3-43DF-B6CD-BE144567C955}" srcId="{65F3BCB4-38AE-4971-BC6D-511C11CBE29E}" destId="{E4160176-C457-4FA1-8B41-D8FDA308A108}" srcOrd="1" destOrd="0" parTransId="{5E5C6A09-7D0B-4D8E-84ED-FF414752D0BD}" sibTransId="{0E78DC54-49BF-49A5-AE98-60468D4A0711}"/>
    <dgm:cxn modelId="{59A8C054-9B44-4451-AEB1-60AAB865677B}" srcId="{0886BF3E-1E55-43D4-A44D-7FC098A30730}" destId="{5EACBD16-F6B8-4AAD-B297-BCE1A5D21A5B}" srcOrd="0" destOrd="0" parTransId="{21D65EE1-5A39-4712-BAC5-738421631F7F}" sibTransId="{8F1CA837-BE90-4C5D-824E-FE3B113198CC}"/>
    <dgm:cxn modelId="{7D1A1090-EC0F-4E9C-82EB-49F63EA60676}" type="presOf" srcId="{FD2B1F08-686A-464A-A06B-4EB562332F6E}" destId="{1FFAE86B-5AC2-41FA-8B00-C5DB249A1717}" srcOrd="0" destOrd="4" presId="urn:microsoft.com/office/officeart/2005/8/layout/hList1"/>
    <dgm:cxn modelId="{24DC4716-99FE-45DB-8F07-772119B87F0E}" type="presOf" srcId="{EE63EB5A-E08D-4EC5-9CE1-098A9F478AB1}" destId="{7670C9BC-3AB9-4A32-A457-1F209EBDC778}" srcOrd="0" destOrd="2" presId="urn:microsoft.com/office/officeart/2005/8/layout/hList1"/>
    <dgm:cxn modelId="{DCF6ED28-24BE-4D43-AD8A-299D343471F8}" type="presOf" srcId="{F4C50204-47A3-421C-9372-6529F4B6C3B6}" destId="{1FFAE86B-5AC2-41FA-8B00-C5DB249A1717}" srcOrd="0" destOrd="7" presId="urn:microsoft.com/office/officeart/2005/8/layout/hList1"/>
    <dgm:cxn modelId="{07BA55C6-2890-4D9B-B0F0-6B9EB69ADBDD}" srcId="{E4160176-C457-4FA1-8B41-D8FDA308A108}" destId="{0AC5E3E5-6DDC-4A3A-9F7E-29414DF56308}" srcOrd="1" destOrd="0" parTransId="{53E08148-68AC-4DD6-8EC9-084938C338B9}" sibTransId="{4D58771B-24D4-4C28-B28B-A7B712062805}"/>
    <dgm:cxn modelId="{BC00C716-A5A9-477F-A162-94063C6A4204}" type="presOf" srcId="{F615B729-171A-4C0B-B5FF-CB68382A30EB}" destId="{7670C9BC-3AB9-4A32-A457-1F209EBDC778}" srcOrd="0" destOrd="3" presId="urn:microsoft.com/office/officeart/2005/8/layout/hList1"/>
    <dgm:cxn modelId="{D6F59571-4637-4717-ADD7-BB28F0CBCDF6}" srcId="{E4160176-C457-4FA1-8B41-D8FDA308A108}" destId="{4E9038D9-BD9A-44D9-B492-9F2DF787B495}" srcOrd="3" destOrd="0" parTransId="{6ACF0A6B-AA7F-43AA-B0F9-CE0C4D7A050D}" sibTransId="{ECD17686-6AEC-4306-8A1C-F1BE2AECC37F}"/>
    <dgm:cxn modelId="{080AC02D-0009-4E12-98D2-D021DA6623F7}" srcId="{0886BF3E-1E55-43D4-A44D-7FC098A30730}" destId="{1158354A-3126-4F5E-BED1-76DA5920AEDA}" srcOrd="1" destOrd="0" parTransId="{644A2733-BCE0-4220-BB0C-8BCAA79F8B9E}" sibTransId="{1FC56767-90D2-442A-88E8-D669847CD725}"/>
    <dgm:cxn modelId="{32A2923A-1546-4618-A11D-FF972CEC9C59}" type="presOf" srcId="{5EACBD16-F6B8-4AAD-B297-BCE1A5D21A5B}" destId="{1FFAE86B-5AC2-41FA-8B00-C5DB249A1717}" srcOrd="0" destOrd="1" presId="urn:microsoft.com/office/officeart/2005/8/layout/hList1"/>
    <dgm:cxn modelId="{6EA515CB-FE14-451C-AC09-ED522941F6E2}" srcId="{E4160176-C457-4FA1-8B41-D8FDA308A108}" destId="{7A398B0A-2FD4-4566-881F-4CB1E83BFDBF}" srcOrd="2" destOrd="0" parTransId="{DEDD0A57-EA9D-4149-A5A6-305EE898495D}" sibTransId="{4F1B3B2D-ABFE-4849-B4B0-4F11E89940FB}"/>
    <dgm:cxn modelId="{AF528986-A7AB-4538-AEE1-EDED95A51725}" srcId="{0886BF3E-1E55-43D4-A44D-7FC098A30730}" destId="{ACDB26F2-91A5-416B-B229-F2850696E280}" srcOrd="2" destOrd="0" parTransId="{AB9360FB-46B2-4198-8CD9-0FAA5DC74227}" sibTransId="{68F23271-B237-4E27-9464-E03331E350BD}"/>
    <dgm:cxn modelId="{2BC46537-99F0-41E5-8DDE-9EDE98FA85C4}" srcId="{6D0EEC72-EE23-4300-9F14-95823F579ACB}" destId="{F615B729-171A-4C0B-B5FF-CB68382A30EB}" srcOrd="2" destOrd="0" parTransId="{375A5E1C-489D-40CD-9024-38EBEFB7EC33}" sibTransId="{77E77467-B1F2-4D5F-A731-395FFB1A3D68}"/>
    <dgm:cxn modelId="{185B2A40-2593-40EA-815D-3BFF94486922}" srcId="{85B4F708-9465-4DC2-9245-BE772BDCF6E5}" destId="{65F3BCB4-38AE-4971-BC6D-511C11CBE29E}" srcOrd="1" destOrd="0" parTransId="{3CF38A53-5FA7-4272-B540-259E72BE1FE2}" sibTransId="{AD746A6B-9E42-4589-9710-439C26DE9210}"/>
    <dgm:cxn modelId="{79C68125-A6DD-428B-BEA1-9B7E0752C967}" type="presOf" srcId="{E4160176-C457-4FA1-8B41-D8FDA308A108}" destId="{7670C9BC-3AB9-4A32-A457-1F209EBDC778}" srcOrd="0" destOrd="5" presId="urn:microsoft.com/office/officeart/2005/8/layout/hList1"/>
    <dgm:cxn modelId="{8D8A2DB3-647D-422A-816A-E59BB5B234DE}" srcId="{E4160176-C457-4FA1-8B41-D8FDA308A108}" destId="{DBDB4239-0474-4A64-AA54-F5350C8ED140}" srcOrd="0" destOrd="0" parTransId="{192598BE-3EE6-41E4-ABE2-04E1F89750CA}" sibTransId="{578ED949-69C9-4A9C-A1A9-5DA5A6F859C0}"/>
    <dgm:cxn modelId="{D91797A4-DFD9-4E79-BB65-BA251F7D558D}" type="presOf" srcId="{7A398B0A-2FD4-4566-881F-4CB1E83BFDBF}" destId="{7670C9BC-3AB9-4A32-A457-1F209EBDC778}" srcOrd="0" destOrd="8" presId="urn:microsoft.com/office/officeart/2005/8/layout/hList1"/>
    <dgm:cxn modelId="{8A0A1EE0-DA31-465F-B445-A0792736E80A}" srcId="{7E692463-FADC-438A-8E56-08CC7C3A62E4}" destId="{BC089FA3-6F4E-49B0-A5DF-82F1B6345CB4}" srcOrd="3" destOrd="0" parTransId="{0A3417FA-A4AB-4844-AD2F-75A04FA6E1F7}" sibTransId="{C3AED301-2F75-42B3-A889-E3F3A1289826}"/>
    <dgm:cxn modelId="{18DA372F-6844-4198-9CE3-4E384C0A86E9}" srcId="{299CB654-5797-4DD5-A777-D941476A667E}" destId="{0886BF3E-1E55-43D4-A44D-7FC098A30730}" srcOrd="0" destOrd="0" parTransId="{EA0B392E-D9A0-430E-8377-9717D1B497E6}" sibTransId="{E197697D-05B1-4A43-B693-5F37419F6E04}"/>
    <dgm:cxn modelId="{7D6704E3-F97E-4DF6-B5CC-BEC66DC69BE0}" type="presOf" srcId="{7E692463-FADC-438A-8E56-08CC7C3A62E4}" destId="{1FFAE86B-5AC2-41FA-8B00-C5DB249A1717}" srcOrd="0" destOrd="5" presId="urn:microsoft.com/office/officeart/2005/8/layout/hList1"/>
    <dgm:cxn modelId="{D07CE69B-E9A2-4EAA-BB9E-305C62C82176}" srcId="{7E692463-FADC-438A-8E56-08CC7C3A62E4}" destId="{7AC1B6C7-B305-4180-8E1B-64DE0C321D93}" srcOrd="2" destOrd="0" parTransId="{1532AB55-0111-4304-8112-A44480B97AEC}" sibTransId="{EA9AE96B-2227-471B-8AF4-A464FBEAB595}"/>
    <dgm:cxn modelId="{174F2485-0FC0-431A-B3BB-865F8A3E6DB0}" srcId="{6D0EEC72-EE23-4300-9F14-95823F579ACB}" destId="{BADBC273-50D4-400F-AFB8-3E10238AEE2E}" srcOrd="3" destOrd="0" parTransId="{87BB85AE-A0B7-4B4A-B447-A4D30E8D8C92}" sibTransId="{D6D5969B-EFCC-443E-9A5D-C80BFC30544E}"/>
    <dgm:cxn modelId="{B17432C5-65D1-469E-802A-2A555E62C22E}" srcId="{6D0EEC72-EE23-4300-9F14-95823F579ACB}" destId="{28F2DE88-1C00-4F38-B701-4A97369E2C41}" srcOrd="0" destOrd="0" parTransId="{0944D568-6B3C-496A-AEA5-264761B0FB5B}" sibTransId="{2985DFB2-C570-4A13-884D-9CE1532CDA0F}"/>
    <dgm:cxn modelId="{ADF62BDE-DA57-406F-A256-AF6EB5928E7F}" type="presOf" srcId="{0AC5E3E5-6DDC-4A3A-9F7E-29414DF56308}" destId="{7670C9BC-3AB9-4A32-A457-1F209EBDC778}" srcOrd="0" destOrd="7" presId="urn:microsoft.com/office/officeart/2005/8/layout/hList1"/>
    <dgm:cxn modelId="{5E2E4E65-7DF2-4F13-A979-0EC665250EB4}" srcId="{0886BF3E-1E55-43D4-A44D-7FC098A30730}" destId="{FD2B1F08-686A-464A-A06B-4EB562332F6E}" srcOrd="3" destOrd="0" parTransId="{3F4DCD4C-6AC0-4FAA-9A33-0601AEC741C7}" sibTransId="{17A27B71-CBEB-460F-8A2F-EFC70F26E704}"/>
    <dgm:cxn modelId="{96A441AE-7FE9-4F30-9A7C-F1688131CAAE}" type="presOf" srcId="{6D0EEC72-EE23-4300-9F14-95823F579ACB}" destId="{7670C9BC-3AB9-4A32-A457-1F209EBDC778}" srcOrd="0" destOrd="0" presId="urn:microsoft.com/office/officeart/2005/8/layout/hList1"/>
    <dgm:cxn modelId="{20C9C900-F1E2-4637-A2AD-BC2E0A1DF72B}" type="presOf" srcId="{28F2DE88-1C00-4F38-B701-4A97369E2C41}" destId="{7670C9BC-3AB9-4A32-A457-1F209EBDC778}" srcOrd="0" destOrd="1" presId="urn:microsoft.com/office/officeart/2005/8/layout/hList1"/>
    <dgm:cxn modelId="{95211225-4C4B-4D58-9A35-7F92467F6FE1}" type="presOf" srcId="{62AA7CA6-9D10-4F39-B3B9-DEE89533FB8D}" destId="{1FFAE86B-5AC2-41FA-8B00-C5DB249A1717}" srcOrd="0" destOrd="6" presId="urn:microsoft.com/office/officeart/2005/8/layout/hList1"/>
    <dgm:cxn modelId="{61A528B8-64D2-4832-92B2-DEAC70BA4488}" type="presOf" srcId="{1158354A-3126-4F5E-BED1-76DA5920AEDA}" destId="{1FFAE86B-5AC2-41FA-8B00-C5DB249A1717}" srcOrd="0" destOrd="2" presId="urn:microsoft.com/office/officeart/2005/8/layout/hList1"/>
    <dgm:cxn modelId="{AAD75260-1C02-487F-9D05-397F2999D9AE}" type="presOf" srcId="{65F3BCB4-38AE-4971-BC6D-511C11CBE29E}" destId="{AC0CBDA8-968D-4D88-928E-3091F7D0E531}" srcOrd="0" destOrd="0" presId="urn:microsoft.com/office/officeart/2005/8/layout/hList1"/>
    <dgm:cxn modelId="{04688602-3E93-4AAE-A228-2B124DAA1DD8}" srcId="{7E692463-FADC-438A-8E56-08CC7C3A62E4}" destId="{F4C50204-47A3-421C-9372-6529F4B6C3B6}" srcOrd="1" destOrd="0" parTransId="{8FC00DBF-0342-428B-B49A-7A285FF38E13}" sibTransId="{3AE3DCCE-270F-4738-8EDF-65AB8E5DA4B4}"/>
    <dgm:cxn modelId="{FAA562DF-E69A-4874-A3C2-1221011561F7}" type="presOf" srcId="{BC089FA3-6F4E-49B0-A5DF-82F1B6345CB4}" destId="{1FFAE86B-5AC2-41FA-8B00-C5DB249A1717}" srcOrd="0" destOrd="9" presId="urn:microsoft.com/office/officeart/2005/8/layout/hList1"/>
    <dgm:cxn modelId="{5B2482A8-B537-4B42-AE8F-535F7C7C5326}" type="presOf" srcId="{0886BF3E-1E55-43D4-A44D-7FC098A30730}" destId="{1FFAE86B-5AC2-41FA-8B00-C5DB249A1717}" srcOrd="0" destOrd="0" presId="urn:microsoft.com/office/officeart/2005/8/layout/hList1"/>
    <dgm:cxn modelId="{99959E92-9457-4FB5-B1A1-6EE7615A6B85}" type="presOf" srcId="{7AC1B6C7-B305-4180-8E1B-64DE0C321D93}" destId="{1FFAE86B-5AC2-41FA-8B00-C5DB249A1717}" srcOrd="0" destOrd="8" presId="urn:microsoft.com/office/officeart/2005/8/layout/hList1"/>
    <dgm:cxn modelId="{B44EB279-0C4A-4C1F-8883-540C5CB48935}" type="presOf" srcId="{DBDB4239-0474-4A64-AA54-F5350C8ED140}" destId="{7670C9BC-3AB9-4A32-A457-1F209EBDC778}" srcOrd="0" destOrd="6" presId="urn:microsoft.com/office/officeart/2005/8/layout/hList1"/>
    <dgm:cxn modelId="{12A6F91D-98A1-4C4C-BC27-D21D6990485B}" type="presParOf" srcId="{4BED5018-9B9E-4C1B-B418-811EB0C7BB1C}" destId="{20214A3B-35A8-412F-A85F-E9B33C54360C}" srcOrd="0" destOrd="0" presId="urn:microsoft.com/office/officeart/2005/8/layout/hList1"/>
    <dgm:cxn modelId="{01E2B038-FC96-4F2B-BCEF-447FB2B69B5B}" type="presParOf" srcId="{20214A3B-35A8-412F-A85F-E9B33C54360C}" destId="{5103EC2B-382A-4EE7-9A48-681B15EAB629}" srcOrd="0" destOrd="0" presId="urn:microsoft.com/office/officeart/2005/8/layout/hList1"/>
    <dgm:cxn modelId="{9703B784-AF4A-49B9-92C2-E68F288ECB94}" type="presParOf" srcId="{20214A3B-35A8-412F-A85F-E9B33C54360C}" destId="{1FFAE86B-5AC2-41FA-8B00-C5DB249A1717}" srcOrd="1" destOrd="0" presId="urn:microsoft.com/office/officeart/2005/8/layout/hList1"/>
    <dgm:cxn modelId="{938EE840-B835-4735-BBE1-601944F97AE4}" type="presParOf" srcId="{4BED5018-9B9E-4C1B-B418-811EB0C7BB1C}" destId="{DCF0F540-7B09-4FA5-9E2D-980337B29F7F}" srcOrd="1" destOrd="0" presId="urn:microsoft.com/office/officeart/2005/8/layout/hList1"/>
    <dgm:cxn modelId="{25F7CD97-400C-4A62-A69E-9D5C34957212}" type="presParOf" srcId="{4BED5018-9B9E-4C1B-B418-811EB0C7BB1C}" destId="{92F0C0E3-0ED4-4C8B-ADF2-3B9D3AB45B6F}" srcOrd="2" destOrd="0" presId="urn:microsoft.com/office/officeart/2005/8/layout/hList1"/>
    <dgm:cxn modelId="{968E1848-8220-4E79-A0E7-4DBAE12004E2}" type="presParOf" srcId="{92F0C0E3-0ED4-4C8B-ADF2-3B9D3AB45B6F}" destId="{AC0CBDA8-968D-4D88-928E-3091F7D0E531}" srcOrd="0" destOrd="0" presId="urn:microsoft.com/office/officeart/2005/8/layout/hList1"/>
    <dgm:cxn modelId="{175FD444-6F47-4F8B-833A-5C23B433DA1E}" type="presParOf" srcId="{92F0C0E3-0ED4-4C8B-ADF2-3B9D3AB45B6F}" destId="{7670C9BC-3AB9-4A32-A457-1F209EBDC778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49ADA6-332E-4805-BFD7-8783A3C4128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A90C48-B153-4073-AE73-A7C9B9A4CBC4}">
      <dgm:prSet phldrT="[Text]" custT="1"/>
      <dgm:spPr>
        <a:solidFill>
          <a:srgbClr val="FF5050"/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300" b="1" dirty="0" smtClean="0">
              <a:latin typeface="Arial Narrow" pitchFamily="34" charset="0"/>
            </a:rPr>
            <a:t>SUPERIOR RISK-ADJUSTED RETURNS</a:t>
          </a:r>
        </a:p>
        <a:p>
          <a:r>
            <a:rPr lang="en-US" sz="1300" b="1" dirty="0" smtClean="0">
              <a:latin typeface="Arial Narrow" pitchFamily="34" charset="0"/>
            </a:rPr>
            <a:t>STYLE CONSISTENCY</a:t>
          </a:r>
        </a:p>
        <a:p>
          <a:r>
            <a:rPr lang="en-US" sz="1300" b="1" dirty="0" smtClean="0">
              <a:latin typeface="Arial Narrow" pitchFamily="34" charset="0"/>
            </a:rPr>
            <a:t>LOW COST</a:t>
          </a:r>
        </a:p>
        <a:p>
          <a:r>
            <a:rPr lang="en-US" sz="1300" b="1" dirty="0" smtClean="0">
              <a:latin typeface="Arial Narrow" pitchFamily="34" charset="0"/>
            </a:rPr>
            <a:t>LONG-TERM TRENDS</a:t>
          </a:r>
        </a:p>
      </dgm:t>
    </dgm:pt>
    <dgm:pt modelId="{4A1C19BB-6796-415F-875D-25E3D954D67C}" type="parTrans" cxnId="{F11B6A3C-D9EF-48F8-8BAD-7101879D8879}">
      <dgm:prSet/>
      <dgm:spPr/>
      <dgm:t>
        <a:bodyPr/>
        <a:lstStyle/>
        <a:p>
          <a:endParaRPr lang="en-US"/>
        </a:p>
      </dgm:t>
    </dgm:pt>
    <dgm:pt modelId="{6F4CC1CF-A3E4-4F33-B428-06BF5D1ABB33}" type="sibTrans" cxnId="{F11B6A3C-D9EF-48F8-8BAD-7101879D8879}">
      <dgm:prSet/>
      <dgm:spPr/>
      <dgm:t>
        <a:bodyPr/>
        <a:lstStyle/>
        <a:p>
          <a:endParaRPr lang="en-US"/>
        </a:p>
      </dgm:t>
    </dgm:pt>
    <dgm:pt modelId="{1D865E56-9088-4E04-9599-2720E89059A5}">
      <dgm:prSet phldrT="[Text]" custT="1"/>
      <dgm:spPr>
        <a:solidFill>
          <a:schemeClr val="tx2">
            <a:lumMod val="40000"/>
            <a:lumOff val="6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en-US" sz="1200" dirty="0" smtClean="0"/>
        </a:p>
        <a:p>
          <a:r>
            <a:rPr lang="en-US" sz="1200" b="1" dirty="0" smtClean="0"/>
            <a:t>QUANTITATIVE </a:t>
          </a:r>
          <a:r>
            <a:rPr lang="en-US" sz="1200" b="1" dirty="0" smtClean="0"/>
            <a:t>ANALYSIS</a:t>
          </a:r>
        </a:p>
        <a:p>
          <a:r>
            <a:rPr lang="en-US" sz="1200" dirty="0" smtClean="0">
              <a:latin typeface="Arial Narrow" pitchFamily="34" charset="0"/>
            </a:rPr>
            <a:t>Asset Class Screening</a:t>
          </a:r>
        </a:p>
        <a:p>
          <a:endParaRPr lang="en-US" sz="700" dirty="0" smtClean="0"/>
        </a:p>
        <a:p>
          <a:endParaRPr lang="en-US" sz="700" dirty="0"/>
        </a:p>
      </dgm:t>
    </dgm:pt>
    <dgm:pt modelId="{2495D847-D4CE-4C80-A808-B3BA125FE66D}" type="parTrans" cxnId="{2BC36C7E-FE09-423C-A61D-F1F3BBD341F9}">
      <dgm:prSet/>
      <dgm:spPr/>
      <dgm:t>
        <a:bodyPr/>
        <a:lstStyle/>
        <a:p>
          <a:endParaRPr lang="en-US"/>
        </a:p>
      </dgm:t>
    </dgm:pt>
    <dgm:pt modelId="{51F2E616-4C65-4B95-8FD1-64826BF95FDE}" type="sibTrans" cxnId="{2BC36C7E-FE09-423C-A61D-F1F3BBD341F9}">
      <dgm:prSet/>
      <dgm:spPr/>
      <dgm:t>
        <a:bodyPr/>
        <a:lstStyle/>
        <a:p>
          <a:endParaRPr lang="en-US" dirty="0"/>
        </a:p>
      </dgm:t>
    </dgm:pt>
    <dgm:pt modelId="{47E45D66-A642-4BC0-B575-92C0EBB616D2}">
      <dgm:prSet phldrT="[Text]" custT="1"/>
      <dgm:spPr>
        <a:solidFill>
          <a:srgbClr val="A6C36B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1100" b="1" dirty="0" smtClean="0">
              <a:latin typeface="Arial Narrow" pitchFamily="34" charset="0"/>
            </a:rPr>
            <a:t>QUALITATIVE ANALYSIS</a:t>
          </a:r>
        </a:p>
        <a:p>
          <a:r>
            <a:rPr lang="en-US" sz="1100" dirty="0" smtClean="0">
              <a:latin typeface="Arial Narrow" pitchFamily="34" charset="0"/>
            </a:rPr>
            <a:t>Performance Attribution Analysis</a:t>
          </a:r>
          <a:endParaRPr lang="en-US" sz="1100" dirty="0">
            <a:latin typeface="Arial Narrow" pitchFamily="34" charset="0"/>
          </a:endParaRPr>
        </a:p>
      </dgm:t>
    </dgm:pt>
    <dgm:pt modelId="{CE5ABAA0-A90A-410D-B9ED-385D73A2461B}" type="parTrans" cxnId="{A2442737-8915-48B7-ADAE-22DC881BD747}">
      <dgm:prSet/>
      <dgm:spPr/>
      <dgm:t>
        <a:bodyPr/>
        <a:lstStyle/>
        <a:p>
          <a:endParaRPr lang="en-US"/>
        </a:p>
      </dgm:t>
    </dgm:pt>
    <dgm:pt modelId="{80F5DE45-C3F3-4077-AE45-6C874D65DA11}" type="sibTrans" cxnId="{A2442737-8915-48B7-ADAE-22DC881BD747}">
      <dgm:prSet/>
      <dgm:spPr/>
      <dgm:t>
        <a:bodyPr/>
        <a:lstStyle/>
        <a:p>
          <a:endParaRPr lang="en-US" dirty="0"/>
        </a:p>
      </dgm:t>
    </dgm:pt>
    <dgm:pt modelId="{A6BF2234-084E-4D4F-B702-3D7986CCF70A}">
      <dgm:prSet phldrT="[Text]" custT="1"/>
      <dgm:spPr>
        <a:solidFill>
          <a:srgbClr val="FF9966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1100" b="1" dirty="0" smtClean="0">
              <a:latin typeface="Arial Narrow" pitchFamily="34" charset="0"/>
            </a:rPr>
            <a:t>FINAL ANALYSIS</a:t>
          </a:r>
        </a:p>
        <a:p>
          <a:r>
            <a:rPr lang="en-US" sz="1100" dirty="0" smtClean="0">
              <a:latin typeface="Arial Narrow" pitchFamily="34" charset="0"/>
            </a:rPr>
            <a:t>Q&amp;A with Fund portfolio team</a:t>
          </a:r>
        </a:p>
        <a:p>
          <a:r>
            <a:rPr lang="en-US" sz="1100" dirty="0" smtClean="0">
              <a:latin typeface="Arial Narrow" pitchFamily="34" charset="0"/>
            </a:rPr>
            <a:t>Internal Group Discussion</a:t>
          </a:r>
          <a:endParaRPr lang="en-US" sz="1100" dirty="0">
            <a:latin typeface="Arial Narrow" pitchFamily="34" charset="0"/>
          </a:endParaRPr>
        </a:p>
      </dgm:t>
    </dgm:pt>
    <dgm:pt modelId="{B9286B74-5BEF-42CB-BD87-E0997FFD7EF3}" type="parTrans" cxnId="{A88B8EB6-DCAD-4224-A445-E996691CF9D9}">
      <dgm:prSet/>
      <dgm:spPr/>
      <dgm:t>
        <a:bodyPr/>
        <a:lstStyle/>
        <a:p>
          <a:endParaRPr lang="en-US"/>
        </a:p>
      </dgm:t>
    </dgm:pt>
    <dgm:pt modelId="{3FE0FED2-2277-4183-8E88-05133AC5F8F3}" type="sibTrans" cxnId="{A88B8EB6-DCAD-4224-A445-E996691CF9D9}">
      <dgm:prSet/>
      <dgm:spPr/>
      <dgm:t>
        <a:bodyPr/>
        <a:lstStyle/>
        <a:p>
          <a:endParaRPr lang="en-US" dirty="0"/>
        </a:p>
      </dgm:t>
    </dgm:pt>
    <dgm:pt modelId="{6C0B1AF2-938A-4AC9-A369-5785EA7D6487}">
      <dgm:prSet phldrT="[Text]" custT="1"/>
      <dgm:spPr>
        <a:solidFill>
          <a:srgbClr val="CC99FF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1100" b="1" dirty="0" smtClean="0">
              <a:latin typeface="Arial Narrow" pitchFamily="34" charset="0"/>
            </a:rPr>
            <a:t>BI-ANNUAL REVIEW</a:t>
          </a:r>
        </a:p>
        <a:p>
          <a:r>
            <a:rPr lang="en-US" sz="1200" dirty="0" smtClean="0">
              <a:latin typeface="Arial Narrow" pitchFamily="34" charset="0"/>
            </a:rPr>
            <a:t>Under-Performance</a:t>
          </a:r>
        </a:p>
        <a:p>
          <a:r>
            <a:rPr lang="en-US" sz="1200" dirty="0" smtClean="0">
              <a:latin typeface="Arial Narrow" pitchFamily="34" charset="0"/>
            </a:rPr>
            <a:t>Style Drift</a:t>
          </a:r>
          <a:endParaRPr lang="en-US" sz="1200" dirty="0">
            <a:latin typeface="Arial Narrow" pitchFamily="34" charset="0"/>
          </a:endParaRPr>
        </a:p>
      </dgm:t>
    </dgm:pt>
    <dgm:pt modelId="{3E769521-4786-42F7-A17C-5C6B20F084A5}" type="parTrans" cxnId="{5F64ED3A-39F9-4DC9-9F62-86968D3B8E41}">
      <dgm:prSet/>
      <dgm:spPr/>
      <dgm:t>
        <a:bodyPr/>
        <a:lstStyle/>
        <a:p>
          <a:endParaRPr lang="en-US"/>
        </a:p>
      </dgm:t>
    </dgm:pt>
    <dgm:pt modelId="{670D9722-F0A8-4679-80F3-902EA4BEA74C}" type="sibTrans" cxnId="{5F64ED3A-39F9-4DC9-9F62-86968D3B8E41}">
      <dgm:prSet/>
      <dgm:spPr/>
      <dgm:t>
        <a:bodyPr/>
        <a:lstStyle/>
        <a:p>
          <a:endParaRPr lang="en-US" dirty="0"/>
        </a:p>
      </dgm:t>
    </dgm:pt>
    <dgm:pt modelId="{2F28DF97-EF31-460C-A794-27CB14A813C5}" type="pres">
      <dgm:prSet presAssocID="{2049ADA6-332E-4805-BFD7-8783A3C4128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4960C8-F2AF-4AB7-A007-AE38E68922CF}" type="pres">
      <dgm:prSet presAssocID="{D2A90C48-B153-4073-AE73-A7C9B9A4CBC4}" presName="centerShape" presStyleLbl="node0" presStyleIdx="0" presStyleCnt="1" custScaleX="96482" custScaleY="88679"/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4C651DE6-A9BF-4576-81AB-AC45FD3B5193}" type="pres">
      <dgm:prSet presAssocID="{1D865E56-9088-4E04-9599-2720E89059A5}" presName="node" presStyleLbl="node1" presStyleIdx="0" presStyleCnt="4" custScaleX="135323" custScaleY="1260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85AFA-E04D-4BE8-9CCC-10234EA665E0}" type="pres">
      <dgm:prSet presAssocID="{1D865E56-9088-4E04-9599-2720E89059A5}" presName="dummy" presStyleCnt="0"/>
      <dgm:spPr/>
    </dgm:pt>
    <dgm:pt modelId="{D1DCBDDA-E953-43CB-A8DB-2F06D8C0D4FD}" type="pres">
      <dgm:prSet presAssocID="{51F2E616-4C65-4B95-8FD1-64826BF95FD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6BC8EC24-22AC-4723-86F9-AE9FEC410446}" type="pres">
      <dgm:prSet presAssocID="{47E45D66-A642-4BC0-B575-92C0EBB616D2}" presName="node" presStyleLbl="node1" presStyleIdx="1" presStyleCnt="4" custScaleX="103011" custScaleY="106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EFB466-7730-4419-8C4B-824ECA820D12}" type="pres">
      <dgm:prSet presAssocID="{47E45D66-A642-4BC0-B575-92C0EBB616D2}" presName="dummy" presStyleCnt="0"/>
      <dgm:spPr/>
    </dgm:pt>
    <dgm:pt modelId="{A9162AB2-0D54-4EF5-9DF9-8DA168485D3A}" type="pres">
      <dgm:prSet presAssocID="{80F5DE45-C3F3-4077-AE45-6C874D65DA1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53FFFF37-2332-4495-84BF-B4FE1C2FF60E}" type="pres">
      <dgm:prSet presAssocID="{A6BF2234-084E-4D4F-B702-3D7986CCF70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4F6C2-37A6-45BB-9E7F-9E03D740A630}" type="pres">
      <dgm:prSet presAssocID="{A6BF2234-084E-4D4F-B702-3D7986CCF70A}" presName="dummy" presStyleCnt="0"/>
      <dgm:spPr/>
    </dgm:pt>
    <dgm:pt modelId="{B95BE7C6-26BA-43DB-8154-8DEB3641D4C2}" type="pres">
      <dgm:prSet presAssocID="{3FE0FED2-2277-4183-8E88-05133AC5F8F3}" presName="sibTrans" presStyleLbl="sibTrans2D1" presStyleIdx="2" presStyleCnt="4"/>
      <dgm:spPr/>
      <dgm:t>
        <a:bodyPr/>
        <a:lstStyle/>
        <a:p>
          <a:endParaRPr lang="en-US"/>
        </a:p>
      </dgm:t>
    </dgm:pt>
    <dgm:pt modelId="{E46198A5-907C-4723-8E3C-903034164E7B}" type="pres">
      <dgm:prSet presAssocID="{6C0B1AF2-938A-4AC9-A369-5785EA7D6487}" presName="node" presStyleLbl="node1" presStyleIdx="3" presStyleCnt="4" custScaleX="104014" custScaleY="106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7FF44D-2C46-45CF-9508-42D2C09A7767}" type="pres">
      <dgm:prSet presAssocID="{6C0B1AF2-938A-4AC9-A369-5785EA7D6487}" presName="dummy" presStyleCnt="0"/>
      <dgm:spPr/>
    </dgm:pt>
    <dgm:pt modelId="{B88DE489-EAF9-4557-8816-CA1457481DE7}" type="pres">
      <dgm:prSet presAssocID="{670D9722-F0A8-4679-80F3-902EA4BEA74C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22F0B9FE-FA57-4A79-B3BB-546170F9FEE0}" type="presOf" srcId="{6C0B1AF2-938A-4AC9-A369-5785EA7D6487}" destId="{E46198A5-907C-4723-8E3C-903034164E7B}" srcOrd="0" destOrd="0" presId="urn:microsoft.com/office/officeart/2005/8/layout/radial6"/>
    <dgm:cxn modelId="{A88B8EB6-DCAD-4224-A445-E996691CF9D9}" srcId="{D2A90C48-B153-4073-AE73-A7C9B9A4CBC4}" destId="{A6BF2234-084E-4D4F-B702-3D7986CCF70A}" srcOrd="2" destOrd="0" parTransId="{B9286B74-5BEF-42CB-BD87-E0997FFD7EF3}" sibTransId="{3FE0FED2-2277-4183-8E88-05133AC5F8F3}"/>
    <dgm:cxn modelId="{92BF3A64-E3DE-470C-9836-297733FAF8E1}" type="presOf" srcId="{2049ADA6-332E-4805-BFD7-8783A3C41285}" destId="{2F28DF97-EF31-460C-A794-27CB14A813C5}" srcOrd="0" destOrd="0" presId="urn:microsoft.com/office/officeart/2005/8/layout/radial6"/>
    <dgm:cxn modelId="{5F64ED3A-39F9-4DC9-9F62-86968D3B8E41}" srcId="{D2A90C48-B153-4073-AE73-A7C9B9A4CBC4}" destId="{6C0B1AF2-938A-4AC9-A369-5785EA7D6487}" srcOrd="3" destOrd="0" parTransId="{3E769521-4786-42F7-A17C-5C6B20F084A5}" sibTransId="{670D9722-F0A8-4679-80F3-902EA4BEA74C}"/>
    <dgm:cxn modelId="{3B9DC81F-D0DA-4B9B-9F93-A643F7741AA1}" type="presOf" srcId="{80F5DE45-C3F3-4077-AE45-6C874D65DA11}" destId="{A9162AB2-0D54-4EF5-9DF9-8DA168485D3A}" srcOrd="0" destOrd="0" presId="urn:microsoft.com/office/officeart/2005/8/layout/radial6"/>
    <dgm:cxn modelId="{0D2FC1EF-E9AB-42CF-A7B0-2EDEB7215CDC}" type="presOf" srcId="{3FE0FED2-2277-4183-8E88-05133AC5F8F3}" destId="{B95BE7C6-26BA-43DB-8154-8DEB3641D4C2}" srcOrd="0" destOrd="0" presId="urn:microsoft.com/office/officeart/2005/8/layout/radial6"/>
    <dgm:cxn modelId="{A2442737-8915-48B7-ADAE-22DC881BD747}" srcId="{D2A90C48-B153-4073-AE73-A7C9B9A4CBC4}" destId="{47E45D66-A642-4BC0-B575-92C0EBB616D2}" srcOrd="1" destOrd="0" parTransId="{CE5ABAA0-A90A-410D-B9ED-385D73A2461B}" sibTransId="{80F5DE45-C3F3-4077-AE45-6C874D65DA11}"/>
    <dgm:cxn modelId="{AA5CC951-8C04-456E-B0E0-6E6EBACB51BD}" type="presOf" srcId="{A6BF2234-084E-4D4F-B702-3D7986CCF70A}" destId="{53FFFF37-2332-4495-84BF-B4FE1C2FF60E}" srcOrd="0" destOrd="0" presId="urn:microsoft.com/office/officeart/2005/8/layout/radial6"/>
    <dgm:cxn modelId="{2BC36C7E-FE09-423C-A61D-F1F3BBD341F9}" srcId="{D2A90C48-B153-4073-AE73-A7C9B9A4CBC4}" destId="{1D865E56-9088-4E04-9599-2720E89059A5}" srcOrd="0" destOrd="0" parTransId="{2495D847-D4CE-4C80-A808-B3BA125FE66D}" sibTransId="{51F2E616-4C65-4B95-8FD1-64826BF95FDE}"/>
    <dgm:cxn modelId="{F67C7783-1B1C-4DA7-872D-E5939C7D0B8A}" type="presOf" srcId="{47E45D66-A642-4BC0-B575-92C0EBB616D2}" destId="{6BC8EC24-22AC-4723-86F9-AE9FEC410446}" srcOrd="0" destOrd="0" presId="urn:microsoft.com/office/officeart/2005/8/layout/radial6"/>
    <dgm:cxn modelId="{4A0C5C01-3C95-4360-A34A-2D1C8E2221C8}" type="presOf" srcId="{670D9722-F0A8-4679-80F3-902EA4BEA74C}" destId="{B88DE489-EAF9-4557-8816-CA1457481DE7}" srcOrd="0" destOrd="0" presId="urn:microsoft.com/office/officeart/2005/8/layout/radial6"/>
    <dgm:cxn modelId="{42F2DC6F-636B-4F4B-906A-A6D15E22AA6A}" type="presOf" srcId="{D2A90C48-B153-4073-AE73-A7C9B9A4CBC4}" destId="{944960C8-F2AF-4AB7-A007-AE38E68922CF}" srcOrd="0" destOrd="0" presId="urn:microsoft.com/office/officeart/2005/8/layout/radial6"/>
    <dgm:cxn modelId="{628792B3-6395-4DF0-8930-7027D64EE8BA}" type="presOf" srcId="{1D865E56-9088-4E04-9599-2720E89059A5}" destId="{4C651DE6-A9BF-4576-81AB-AC45FD3B5193}" srcOrd="0" destOrd="0" presId="urn:microsoft.com/office/officeart/2005/8/layout/radial6"/>
    <dgm:cxn modelId="{1E0A585F-9E96-4D7E-BF5E-A79257684818}" type="presOf" srcId="{51F2E616-4C65-4B95-8FD1-64826BF95FDE}" destId="{D1DCBDDA-E953-43CB-A8DB-2F06D8C0D4FD}" srcOrd="0" destOrd="0" presId="urn:microsoft.com/office/officeart/2005/8/layout/radial6"/>
    <dgm:cxn modelId="{F11B6A3C-D9EF-48F8-8BAD-7101879D8879}" srcId="{2049ADA6-332E-4805-BFD7-8783A3C41285}" destId="{D2A90C48-B153-4073-AE73-A7C9B9A4CBC4}" srcOrd="0" destOrd="0" parTransId="{4A1C19BB-6796-415F-875D-25E3D954D67C}" sibTransId="{6F4CC1CF-A3E4-4F33-B428-06BF5D1ABB33}"/>
    <dgm:cxn modelId="{250E47A6-320F-4E56-945B-14919229AAD3}" type="presParOf" srcId="{2F28DF97-EF31-460C-A794-27CB14A813C5}" destId="{944960C8-F2AF-4AB7-A007-AE38E68922CF}" srcOrd="0" destOrd="0" presId="urn:microsoft.com/office/officeart/2005/8/layout/radial6"/>
    <dgm:cxn modelId="{D21F4960-6176-4542-AFA9-E556CC3EF7B8}" type="presParOf" srcId="{2F28DF97-EF31-460C-A794-27CB14A813C5}" destId="{4C651DE6-A9BF-4576-81AB-AC45FD3B5193}" srcOrd="1" destOrd="0" presId="urn:microsoft.com/office/officeart/2005/8/layout/radial6"/>
    <dgm:cxn modelId="{EEAD5CF6-2778-4004-A642-5FA1451D18C5}" type="presParOf" srcId="{2F28DF97-EF31-460C-A794-27CB14A813C5}" destId="{72585AFA-E04D-4BE8-9CCC-10234EA665E0}" srcOrd="2" destOrd="0" presId="urn:microsoft.com/office/officeart/2005/8/layout/radial6"/>
    <dgm:cxn modelId="{5FC6E6BB-FCC7-4C9C-BBF0-32B4D74DBC41}" type="presParOf" srcId="{2F28DF97-EF31-460C-A794-27CB14A813C5}" destId="{D1DCBDDA-E953-43CB-A8DB-2F06D8C0D4FD}" srcOrd="3" destOrd="0" presId="urn:microsoft.com/office/officeart/2005/8/layout/radial6"/>
    <dgm:cxn modelId="{1BDB7B7B-08F2-48C5-A0CD-336ECE0A3C19}" type="presParOf" srcId="{2F28DF97-EF31-460C-A794-27CB14A813C5}" destId="{6BC8EC24-22AC-4723-86F9-AE9FEC410446}" srcOrd="4" destOrd="0" presId="urn:microsoft.com/office/officeart/2005/8/layout/radial6"/>
    <dgm:cxn modelId="{90D2632E-BE12-463A-AE6D-1160531B9ED0}" type="presParOf" srcId="{2F28DF97-EF31-460C-A794-27CB14A813C5}" destId="{27EFB466-7730-4419-8C4B-824ECA820D12}" srcOrd="5" destOrd="0" presId="urn:microsoft.com/office/officeart/2005/8/layout/radial6"/>
    <dgm:cxn modelId="{F4C09A86-AA9C-4AFD-AF45-BF883AAAD81A}" type="presParOf" srcId="{2F28DF97-EF31-460C-A794-27CB14A813C5}" destId="{A9162AB2-0D54-4EF5-9DF9-8DA168485D3A}" srcOrd="6" destOrd="0" presId="urn:microsoft.com/office/officeart/2005/8/layout/radial6"/>
    <dgm:cxn modelId="{D1F654A3-020F-462E-A53D-6D00562C8A1C}" type="presParOf" srcId="{2F28DF97-EF31-460C-A794-27CB14A813C5}" destId="{53FFFF37-2332-4495-84BF-B4FE1C2FF60E}" srcOrd="7" destOrd="0" presId="urn:microsoft.com/office/officeart/2005/8/layout/radial6"/>
    <dgm:cxn modelId="{C8241B5D-4C0B-4556-9468-8424D0E1D115}" type="presParOf" srcId="{2F28DF97-EF31-460C-A794-27CB14A813C5}" destId="{F074F6C2-37A6-45BB-9E7F-9E03D740A630}" srcOrd="8" destOrd="0" presId="urn:microsoft.com/office/officeart/2005/8/layout/radial6"/>
    <dgm:cxn modelId="{755F04C0-B64A-42D8-ABD8-5B01F24532F4}" type="presParOf" srcId="{2F28DF97-EF31-460C-A794-27CB14A813C5}" destId="{B95BE7C6-26BA-43DB-8154-8DEB3641D4C2}" srcOrd="9" destOrd="0" presId="urn:microsoft.com/office/officeart/2005/8/layout/radial6"/>
    <dgm:cxn modelId="{04837FBA-596B-4075-BF27-DC05338BBA8A}" type="presParOf" srcId="{2F28DF97-EF31-460C-A794-27CB14A813C5}" destId="{E46198A5-907C-4723-8E3C-903034164E7B}" srcOrd="10" destOrd="0" presId="urn:microsoft.com/office/officeart/2005/8/layout/radial6"/>
    <dgm:cxn modelId="{8409B37B-D4BF-48C6-8399-89467CA4B4C7}" type="presParOf" srcId="{2F28DF97-EF31-460C-A794-27CB14A813C5}" destId="{947FF44D-2C46-45CF-9508-42D2C09A7767}" srcOrd="11" destOrd="0" presId="urn:microsoft.com/office/officeart/2005/8/layout/radial6"/>
    <dgm:cxn modelId="{7C342EEA-98C9-4710-B8C5-A009101949DC}" type="presParOf" srcId="{2F28DF97-EF31-460C-A794-27CB14A813C5}" destId="{B88DE489-EAF9-4557-8816-CA1457481DE7}" srcOrd="12" destOrd="0" presId="urn:microsoft.com/office/officeart/2005/8/layout/radial6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125183-9B09-4BB0-92B6-5FA5B83D58E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7842B6-CA07-46FA-991D-D64CE77F0DAC}">
      <dgm:prSet phldrT="[Text]" custT="1"/>
      <dgm:spPr>
        <a:ln>
          <a:solidFill>
            <a:schemeClr val="tx2"/>
          </a:solidFill>
        </a:ln>
      </dgm:spPr>
      <dgm:t>
        <a:bodyPr tIns="0" bIns="182880" anchor="ctr" anchorCtr="0"/>
        <a:lstStyle/>
        <a:p>
          <a:endParaRPr lang="en-US" sz="2000" dirty="0" smtClean="0"/>
        </a:p>
        <a:p>
          <a:r>
            <a:rPr lang="en-US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Returns</a:t>
          </a:r>
          <a:r>
            <a:rPr lang="en-US" sz="2000" dirty="0" smtClean="0"/>
            <a:t>	</a:t>
          </a:r>
          <a:endParaRPr lang="en-US" sz="2000" dirty="0"/>
        </a:p>
      </dgm:t>
    </dgm:pt>
    <dgm:pt modelId="{4FEE9D19-7FFE-4FF7-8976-643B8B944B21}" type="parTrans" cxnId="{E8AB45CC-01DB-429B-A6F2-DF9D08C21C66}">
      <dgm:prSet/>
      <dgm:spPr/>
      <dgm:t>
        <a:bodyPr/>
        <a:lstStyle/>
        <a:p>
          <a:endParaRPr lang="en-US"/>
        </a:p>
      </dgm:t>
    </dgm:pt>
    <dgm:pt modelId="{F74A021D-37C2-4C84-A891-93C6C0FEF182}" type="sibTrans" cxnId="{E8AB45CC-01DB-429B-A6F2-DF9D08C21C66}">
      <dgm:prSet/>
      <dgm:spPr/>
      <dgm:t>
        <a:bodyPr/>
        <a:lstStyle/>
        <a:p>
          <a:endParaRPr lang="en-US"/>
        </a:p>
      </dgm:t>
    </dgm:pt>
    <dgm:pt modelId="{DD49D1FB-E227-4FB4-BB86-4FF5640D5C04}">
      <dgm:prSet phldrT="[Text]"/>
      <dgm:spPr/>
      <dgm:t>
        <a:bodyPr/>
        <a:lstStyle/>
        <a:p>
          <a:r>
            <a:rPr lang="en-US" b="1" dirty="0" smtClean="0"/>
            <a:t>NEAR TERM</a:t>
          </a:r>
          <a:r>
            <a:rPr lang="en-US" dirty="0" smtClean="0"/>
            <a:t>: 1 yr returns above Category Average</a:t>
          </a:r>
          <a:endParaRPr lang="en-US" dirty="0"/>
        </a:p>
      </dgm:t>
    </dgm:pt>
    <dgm:pt modelId="{9E69747C-F91D-46A3-97DF-9AC3EFE2F988}" type="parTrans" cxnId="{E582EFAB-2658-4D56-A397-B35CFFBA7130}">
      <dgm:prSet/>
      <dgm:spPr/>
      <dgm:t>
        <a:bodyPr/>
        <a:lstStyle/>
        <a:p>
          <a:endParaRPr lang="en-US" dirty="0"/>
        </a:p>
      </dgm:t>
    </dgm:pt>
    <dgm:pt modelId="{48609F76-A456-4EED-9DAB-C923BBD8137F}" type="sibTrans" cxnId="{E582EFAB-2658-4D56-A397-B35CFFBA7130}">
      <dgm:prSet/>
      <dgm:spPr/>
      <dgm:t>
        <a:bodyPr/>
        <a:lstStyle/>
        <a:p>
          <a:endParaRPr lang="en-US"/>
        </a:p>
      </dgm:t>
    </dgm:pt>
    <dgm:pt modelId="{FB63DFDE-33DB-4332-BF61-745530B57B6E}">
      <dgm:prSet phldrT="[Text]"/>
      <dgm:spPr/>
      <dgm:t>
        <a:bodyPr/>
        <a:lstStyle/>
        <a:p>
          <a:r>
            <a:rPr lang="en-US" b="1" dirty="0" smtClean="0"/>
            <a:t>MEDIUM TERM</a:t>
          </a:r>
          <a:r>
            <a:rPr lang="en-US" dirty="0" smtClean="0"/>
            <a:t>: 3 yr annualized  returns above Category Average</a:t>
          </a:r>
          <a:endParaRPr lang="en-US" dirty="0"/>
        </a:p>
      </dgm:t>
    </dgm:pt>
    <dgm:pt modelId="{F84CF24F-27C1-4DA7-A220-4CC3ECB5FC5B}" type="parTrans" cxnId="{DDE9284F-AFB9-4C02-9325-C837685DC724}">
      <dgm:prSet/>
      <dgm:spPr/>
      <dgm:t>
        <a:bodyPr/>
        <a:lstStyle/>
        <a:p>
          <a:endParaRPr lang="en-US" dirty="0"/>
        </a:p>
      </dgm:t>
    </dgm:pt>
    <dgm:pt modelId="{149492C4-3CC1-4C24-8D45-186D2E6655E3}" type="sibTrans" cxnId="{DDE9284F-AFB9-4C02-9325-C837685DC724}">
      <dgm:prSet/>
      <dgm:spPr/>
      <dgm:t>
        <a:bodyPr/>
        <a:lstStyle/>
        <a:p>
          <a:endParaRPr lang="en-US"/>
        </a:p>
      </dgm:t>
    </dgm:pt>
    <dgm:pt modelId="{C6ADA1C4-1E25-4F04-A8F6-81FBD548B2F5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r>
            <a:rPr lang="en-US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Cost</a:t>
          </a:r>
          <a:endParaRPr lang="en-US" sz="2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ACCE7D-A931-4158-A7DE-3BA928D0813A}" type="parTrans" cxnId="{64A2F68E-0061-40E6-88DF-45E47111FD50}">
      <dgm:prSet/>
      <dgm:spPr/>
      <dgm:t>
        <a:bodyPr/>
        <a:lstStyle/>
        <a:p>
          <a:endParaRPr lang="en-US"/>
        </a:p>
      </dgm:t>
    </dgm:pt>
    <dgm:pt modelId="{E3A3A276-2C81-4D2B-8A57-6C7D2899E38C}" type="sibTrans" cxnId="{64A2F68E-0061-40E6-88DF-45E47111FD50}">
      <dgm:prSet/>
      <dgm:spPr/>
      <dgm:t>
        <a:bodyPr/>
        <a:lstStyle/>
        <a:p>
          <a:endParaRPr lang="en-US"/>
        </a:p>
      </dgm:t>
    </dgm:pt>
    <dgm:pt modelId="{F61D64C0-845E-49DA-84A3-435B223AB928}">
      <dgm:prSet phldrT="[Text]" custT="1"/>
      <dgm:spPr/>
      <dgm:t>
        <a:bodyPr/>
        <a:lstStyle/>
        <a:p>
          <a:r>
            <a:rPr lang="en-US" sz="900" dirty="0" smtClean="0"/>
            <a:t>NO FRONT END LOAD </a:t>
          </a:r>
          <a:r>
            <a:rPr lang="en-US" sz="900" dirty="0" smtClean="0"/>
            <a:t>FEES</a:t>
          </a:r>
          <a:endParaRPr lang="en-US" sz="900" dirty="0"/>
        </a:p>
      </dgm:t>
    </dgm:pt>
    <dgm:pt modelId="{CC53CDF6-85C9-4993-8BD7-33ADB5EF135D}" type="parTrans" cxnId="{0D3C3E4E-01C7-4C61-A149-CA44C75AC1A5}">
      <dgm:prSet/>
      <dgm:spPr/>
      <dgm:t>
        <a:bodyPr/>
        <a:lstStyle/>
        <a:p>
          <a:endParaRPr lang="en-US" dirty="0"/>
        </a:p>
      </dgm:t>
    </dgm:pt>
    <dgm:pt modelId="{4F373DDC-5415-43B0-BF02-D763D5554A10}" type="sibTrans" cxnId="{0D3C3E4E-01C7-4C61-A149-CA44C75AC1A5}">
      <dgm:prSet/>
      <dgm:spPr/>
      <dgm:t>
        <a:bodyPr/>
        <a:lstStyle/>
        <a:p>
          <a:endParaRPr lang="en-US"/>
        </a:p>
      </dgm:t>
    </dgm:pt>
    <dgm:pt modelId="{4E126C92-59D1-4802-92E8-599C92B4BFC9}">
      <dgm:prSet phldrT="[Text]" custT="1"/>
      <dgm:spPr/>
      <dgm:t>
        <a:bodyPr/>
        <a:lstStyle/>
        <a:p>
          <a:r>
            <a:rPr lang="en-US" sz="900" dirty="0" smtClean="0"/>
            <a:t>NO DEFERRED SALES FEES</a:t>
          </a:r>
          <a:endParaRPr lang="en-US" sz="900" dirty="0"/>
        </a:p>
      </dgm:t>
    </dgm:pt>
    <dgm:pt modelId="{CD05A952-3A92-41A7-A004-D6C5AD7AA659}" type="parTrans" cxnId="{CDC57674-7DBF-4109-9E7D-D244FDB72D2D}">
      <dgm:prSet/>
      <dgm:spPr/>
      <dgm:t>
        <a:bodyPr/>
        <a:lstStyle/>
        <a:p>
          <a:endParaRPr lang="en-US" dirty="0"/>
        </a:p>
      </dgm:t>
    </dgm:pt>
    <dgm:pt modelId="{E4C87D3A-7067-4B59-A205-38F9514B7525}" type="sibTrans" cxnId="{CDC57674-7DBF-4109-9E7D-D244FDB72D2D}">
      <dgm:prSet/>
      <dgm:spPr/>
      <dgm:t>
        <a:bodyPr/>
        <a:lstStyle/>
        <a:p>
          <a:endParaRPr lang="en-US"/>
        </a:p>
      </dgm:t>
    </dgm:pt>
    <dgm:pt modelId="{12FDFFA5-FAD9-4F2E-9045-C8F291F78355}">
      <dgm:prSet custT="1"/>
      <dgm:spPr>
        <a:ln>
          <a:solidFill>
            <a:schemeClr val="tx2"/>
          </a:solidFill>
        </a:ln>
      </dgm:spPr>
      <dgm:t>
        <a:bodyPr/>
        <a:lstStyle/>
        <a:p>
          <a:r>
            <a:rPr lang="en-US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Risk</a:t>
          </a:r>
          <a:endParaRPr lang="en-US" sz="2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1FCAF9-3518-46B7-B78E-4CAC03C33E4C}" type="parTrans" cxnId="{1730B6AE-5147-4238-8C83-A25EE6093D5B}">
      <dgm:prSet/>
      <dgm:spPr/>
      <dgm:t>
        <a:bodyPr/>
        <a:lstStyle/>
        <a:p>
          <a:endParaRPr lang="en-US"/>
        </a:p>
      </dgm:t>
    </dgm:pt>
    <dgm:pt modelId="{A9011D8D-9C92-4832-9797-E027C52B0FD2}" type="sibTrans" cxnId="{1730B6AE-5147-4238-8C83-A25EE6093D5B}">
      <dgm:prSet/>
      <dgm:spPr/>
      <dgm:t>
        <a:bodyPr/>
        <a:lstStyle/>
        <a:p>
          <a:endParaRPr lang="en-US"/>
        </a:p>
      </dgm:t>
    </dgm:pt>
    <dgm:pt modelId="{936B539F-C833-498C-8DD6-8CB729C4CDC2}">
      <dgm:prSet/>
      <dgm:spPr/>
      <dgm:t>
        <a:bodyPr/>
        <a:lstStyle/>
        <a:p>
          <a:r>
            <a:rPr lang="en-US" dirty="0" smtClean="0"/>
            <a:t>3 yr annualized Standard Deviation of returns above Category Average</a:t>
          </a:r>
          <a:endParaRPr lang="en-US" dirty="0"/>
        </a:p>
      </dgm:t>
    </dgm:pt>
    <dgm:pt modelId="{7471F6A7-7B13-4E3B-B65F-20011E93EBF3}" type="parTrans" cxnId="{594B5708-4E85-498B-AC56-E4FA813E5AC9}">
      <dgm:prSet/>
      <dgm:spPr/>
      <dgm:t>
        <a:bodyPr/>
        <a:lstStyle/>
        <a:p>
          <a:endParaRPr lang="en-US" dirty="0"/>
        </a:p>
      </dgm:t>
    </dgm:pt>
    <dgm:pt modelId="{248BE8BE-F74E-4F0A-B58F-DBFE61AE25BB}" type="sibTrans" cxnId="{594B5708-4E85-498B-AC56-E4FA813E5AC9}">
      <dgm:prSet/>
      <dgm:spPr/>
      <dgm:t>
        <a:bodyPr/>
        <a:lstStyle/>
        <a:p>
          <a:endParaRPr lang="en-US"/>
        </a:p>
      </dgm:t>
    </dgm:pt>
    <dgm:pt modelId="{BB324846-D2C1-46A3-B781-EEF5F6EF1188}">
      <dgm:prSet/>
      <dgm:spPr/>
      <dgm:t>
        <a:bodyPr/>
        <a:lstStyle/>
        <a:p>
          <a:r>
            <a:rPr lang="en-US" dirty="0" smtClean="0"/>
            <a:t>Annual turnover of portfolio below Category Average</a:t>
          </a:r>
          <a:endParaRPr lang="en-US" dirty="0"/>
        </a:p>
      </dgm:t>
    </dgm:pt>
    <dgm:pt modelId="{CAC925B0-57A6-47C4-8E69-25BC85AAAA77}" type="parTrans" cxnId="{18AD3A5E-9D39-472C-8090-34A29E604DE5}">
      <dgm:prSet/>
      <dgm:spPr/>
      <dgm:t>
        <a:bodyPr/>
        <a:lstStyle/>
        <a:p>
          <a:endParaRPr lang="en-US" dirty="0"/>
        </a:p>
      </dgm:t>
    </dgm:pt>
    <dgm:pt modelId="{B1FBA659-84AA-4CF3-A038-1F9C65731EB0}" type="sibTrans" cxnId="{18AD3A5E-9D39-472C-8090-34A29E604DE5}">
      <dgm:prSet/>
      <dgm:spPr/>
      <dgm:t>
        <a:bodyPr/>
        <a:lstStyle/>
        <a:p>
          <a:endParaRPr lang="en-US"/>
        </a:p>
      </dgm:t>
    </dgm:pt>
    <dgm:pt modelId="{DB4C339B-8F5E-4BCF-9FB5-3BFD4897C824}">
      <dgm:prSet phldrT="[Text]"/>
      <dgm:spPr/>
      <dgm:t>
        <a:bodyPr/>
        <a:lstStyle/>
        <a:p>
          <a:r>
            <a:rPr lang="en-US" b="1" dirty="0" smtClean="0"/>
            <a:t>LONG TERM</a:t>
          </a:r>
          <a:r>
            <a:rPr lang="en-US" dirty="0" smtClean="0"/>
            <a:t>: 5 yr annualized returns above category average</a:t>
          </a:r>
          <a:endParaRPr lang="en-US" dirty="0"/>
        </a:p>
      </dgm:t>
    </dgm:pt>
    <dgm:pt modelId="{46F7BC85-2FAD-4532-9040-39CE9A52DC0C}" type="parTrans" cxnId="{489F904E-D498-4373-BFE5-D627AEE5BAA4}">
      <dgm:prSet/>
      <dgm:spPr/>
      <dgm:t>
        <a:bodyPr/>
        <a:lstStyle/>
        <a:p>
          <a:endParaRPr lang="en-US" dirty="0"/>
        </a:p>
      </dgm:t>
    </dgm:pt>
    <dgm:pt modelId="{40C32F9F-30F1-4670-A102-5F00835D81C7}" type="sibTrans" cxnId="{489F904E-D498-4373-BFE5-D627AEE5BAA4}">
      <dgm:prSet/>
      <dgm:spPr/>
      <dgm:t>
        <a:bodyPr/>
        <a:lstStyle/>
        <a:p>
          <a:endParaRPr lang="en-US"/>
        </a:p>
      </dgm:t>
    </dgm:pt>
    <dgm:pt modelId="{9DAC3B9B-2DC0-463F-A9C1-10EE2DA4AEC1}">
      <dgm:prSet phldrT="[Text]" custT="1"/>
      <dgm:spPr/>
      <dgm:t>
        <a:bodyPr/>
        <a:lstStyle/>
        <a:p>
          <a:r>
            <a:rPr lang="en-US" sz="800" dirty="0" smtClean="0"/>
            <a:t>Net Expense Ratio below Category Average</a:t>
          </a:r>
          <a:endParaRPr lang="en-US" sz="800" dirty="0"/>
        </a:p>
      </dgm:t>
    </dgm:pt>
    <dgm:pt modelId="{4642F6A1-DE33-4C4F-8DA1-9FDE79CC754F}" type="parTrans" cxnId="{1D91D72E-8835-4990-8B1D-80BBE664374D}">
      <dgm:prSet/>
      <dgm:spPr/>
      <dgm:t>
        <a:bodyPr/>
        <a:lstStyle/>
        <a:p>
          <a:endParaRPr lang="en-US" dirty="0"/>
        </a:p>
      </dgm:t>
    </dgm:pt>
    <dgm:pt modelId="{D6C36AF7-69BB-4EBA-B473-04D720F7CC4B}" type="sibTrans" cxnId="{1D91D72E-8835-4990-8B1D-80BBE664374D}">
      <dgm:prSet/>
      <dgm:spPr/>
      <dgm:t>
        <a:bodyPr/>
        <a:lstStyle/>
        <a:p>
          <a:endParaRPr lang="en-US"/>
        </a:p>
      </dgm:t>
    </dgm:pt>
    <dgm:pt modelId="{96D06166-3ACE-49E1-A0B0-0DED0783D11E}">
      <dgm:prSet/>
      <dgm:spPr/>
      <dgm:t>
        <a:bodyPr/>
        <a:lstStyle/>
        <a:p>
          <a:r>
            <a:rPr lang="en-US" dirty="0" smtClean="0"/>
            <a:t>Portfolio Manager tenure greater than 5 years</a:t>
          </a:r>
          <a:endParaRPr lang="en-US" dirty="0"/>
        </a:p>
      </dgm:t>
    </dgm:pt>
    <dgm:pt modelId="{40D59FC7-26EF-4AD1-9CF1-2F0D820590CB}" type="parTrans" cxnId="{A89E4023-8BF8-4AF6-8ED1-79910E2E2183}">
      <dgm:prSet/>
      <dgm:spPr/>
      <dgm:t>
        <a:bodyPr/>
        <a:lstStyle/>
        <a:p>
          <a:endParaRPr lang="en-US" dirty="0"/>
        </a:p>
      </dgm:t>
    </dgm:pt>
    <dgm:pt modelId="{64B3E176-0F1A-4CF7-8308-F63810E54849}" type="sibTrans" cxnId="{A89E4023-8BF8-4AF6-8ED1-79910E2E2183}">
      <dgm:prSet/>
      <dgm:spPr/>
      <dgm:t>
        <a:bodyPr/>
        <a:lstStyle/>
        <a:p>
          <a:endParaRPr lang="en-US"/>
        </a:p>
      </dgm:t>
    </dgm:pt>
    <dgm:pt modelId="{CE90B7B6-0730-4C3D-A2E2-DF79303CB27A}" type="pres">
      <dgm:prSet presAssocID="{75125183-9B09-4BB0-92B6-5FA5B83D58E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CD50CA0-A3E0-4D21-893A-F12B3BA39B2B}" type="pres">
      <dgm:prSet presAssocID="{3F7842B6-CA07-46FA-991D-D64CE77F0DAC}" presName="root" presStyleCnt="0"/>
      <dgm:spPr/>
    </dgm:pt>
    <dgm:pt modelId="{7E45FA24-56CE-49A0-87B1-D9AE67F4AD5E}" type="pres">
      <dgm:prSet presAssocID="{3F7842B6-CA07-46FA-991D-D64CE77F0DAC}" presName="rootComposite" presStyleCnt="0"/>
      <dgm:spPr/>
    </dgm:pt>
    <dgm:pt modelId="{F6C18544-F68C-4F45-B663-430EFAEBF263}" type="pres">
      <dgm:prSet presAssocID="{3F7842B6-CA07-46FA-991D-D64CE77F0DAC}" presName="rootText" presStyleLbl="node1" presStyleIdx="0" presStyleCnt="3" custScaleX="100993" custScaleY="111635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53E0F05-A229-425C-BBAE-50FA47BFBA49}" type="pres">
      <dgm:prSet presAssocID="{3F7842B6-CA07-46FA-991D-D64CE77F0DAC}" presName="rootConnector" presStyleLbl="node1" presStyleIdx="0" presStyleCnt="3"/>
      <dgm:spPr/>
      <dgm:t>
        <a:bodyPr/>
        <a:lstStyle/>
        <a:p>
          <a:endParaRPr lang="en-US"/>
        </a:p>
      </dgm:t>
    </dgm:pt>
    <dgm:pt modelId="{E57667C3-27DA-4F0C-A3C1-73FD79E22834}" type="pres">
      <dgm:prSet presAssocID="{3F7842B6-CA07-46FA-991D-D64CE77F0DAC}" presName="childShape" presStyleCnt="0"/>
      <dgm:spPr/>
    </dgm:pt>
    <dgm:pt modelId="{35149DF3-63F3-469C-A98C-C972B8978AB1}" type="pres">
      <dgm:prSet presAssocID="{9E69747C-F91D-46A3-97DF-9AC3EFE2F988}" presName="Name13" presStyleLbl="parChTrans1D2" presStyleIdx="0" presStyleCnt="9"/>
      <dgm:spPr/>
      <dgm:t>
        <a:bodyPr/>
        <a:lstStyle/>
        <a:p>
          <a:endParaRPr lang="en-US"/>
        </a:p>
      </dgm:t>
    </dgm:pt>
    <dgm:pt modelId="{4494EBA7-D588-47C1-9EB4-417CA5AEA342}" type="pres">
      <dgm:prSet presAssocID="{DD49D1FB-E227-4FB4-BB86-4FF5640D5C04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930CC4-37E5-492E-A200-8A8054F80AF6}" type="pres">
      <dgm:prSet presAssocID="{F84CF24F-27C1-4DA7-A220-4CC3ECB5FC5B}" presName="Name13" presStyleLbl="parChTrans1D2" presStyleIdx="1" presStyleCnt="9"/>
      <dgm:spPr/>
      <dgm:t>
        <a:bodyPr/>
        <a:lstStyle/>
        <a:p>
          <a:endParaRPr lang="en-US"/>
        </a:p>
      </dgm:t>
    </dgm:pt>
    <dgm:pt modelId="{DB9FF0CD-8924-46B9-86D9-1B9456FC2BA0}" type="pres">
      <dgm:prSet presAssocID="{FB63DFDE-33DB-4332-BF61-745530B57B6E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BABBF2-28B5-4DAB-9A93-2FF31743CFF4}" type="pres">
      <dgm:prSet presAssocID="{46F7BC85-2FAD-4532-9040-39CE9A52DC0C}" presName="Name13" presStyleLbl="parChTrans1D2" presStyleIdx="2" presStyleCnt="9"/>
      <dgm:spPr/>
      <dgm:t>
        <a:bodyPr/>
        <a:lstStyle/>
        <a:p>
          <a:endParaRPr lang="en-US"/>
        </a:p>
      </dgm:t>
    </dgm:pt>
    <dgm:pt modelId="{780F3E5D-3CD9-4403-9B56-B84F7EBA9894}" type="pres">
      <dgm:prSet presAssocID="{DB4C339B-8F5E-4BCF-9FB5-3BFD4897C824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75C2B-C66E-4B64-9BD4-51963D0933C8}" type="pres">
      <dgm:prSet presAssocID="{12FDFFA5-FAD9-4F2E-9045-C8F291F78355}" presName="root" presStyleCnt="0"/>
      <dgm:spPr/>
    </dgm:pt>
    <dgm:pt modelId="{57CD9440-EA02-4FF2-AA9C-CD6922639EC1}" type="pres">
      <dgm:prSet presAssocID="{12FDFFA5-FAD9-4F2E-9045-C8F291F78355}" presName="rootComposite" presStyleCnt="0"/>
      <dgm:spPr/>
    </dgm:pt>
    <dgm:pt modelId="{EEF97BE5-007A-482A-883E-C839058C8D7F}" type="pres">
      <dgm:prSet presAssocID="{12FDFFA5-FAD9-4F2E-9045-C8F291F78355}" presName="rootText" presStyleLbl="node1" presStyleIdx="1" presStyleCnt="3" custScaleX="104487" custScaleY="107734"/>
      <dgm:spPr/>
      <dgm:t>
        <a:bodyPr/>
        <a:lstStyle/>
        <a:p>
          <a:endParaRPr lang="en-US"/>
        </a:p>
      </dgm:t>
    </dgm:pt>
    <dgm:pt modelId="{6753B927-AF93-465D-9BD8-F65579692E55}" type="pres">
      <dgm:prSet presAssocID="{12FDFFA5-FAD9-4F2E-9045-C8F291F78355}" presName="rootConnector" presStyleLbl="node1" presStyleIdx="1" presStyleCnt="3"/>
      <dgm:spPr/>
      <dgm:t>
        <a:bodyPr/>
        <a:lstStyle/>
        <a:p>
          <a:endParaRPr lang="en-US"/>
        </a:p>
      </dgm:t>
    </dgm:pt>
    <dgm:pt modelId="{6215F50C-30AC-4EF7-8A46-593927376B00}" type="pres">
      <dgm:prSet presAssocID="{12FDFFA5-FAD9-4F2E-9045-C8F291F78355}" presName="childShape" presStyleCnt="0"/>
      <dgm:spPr/>
    </dgm:pt>
    <dgm:pt modelId="{8DA58D12-C6C7-4134-A98E-45FF3BD868DA}" type="pres">
      <dgm:prSet presAssocID="{7471F6A7-7B13-4E3B-B65F-20011E93EBF3}" presName="Name13" presStyleLbl="parChTrans1D2" presStyleIdx="3" presStyleCnt="9"/>
      <dgm:spPr/>
      <dgm:t>
        <a:bodyPr/>
        <a:lstStyle/>
        <a:p>
          <a:endParaRPr lang="en-US"/>
        </a:p>
      </dgm:t>
    </dgm:pt>
    <dgm:pt modelId="{787EC538-DC5A-4C2B-A01C-2B1F327832F4}" type="pres">
      <dgm:prSet presAssocID="{936B539F-C833-498C-8DD6-8CB729C4CDC2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D236EA-D087-44DA-A66C-D499CD0E7C41}" type="pres">
      <dgm:prSet presAssocID="{CAC925B0-57A6-47C4-8E69-25BC85AAAA77}" presName="Name13" presStyleLbl="parChTrans1D2" presStyleIdx="4" presStyleCnt="9"/>
      <dgm:spPr/>
      <dgm:t>
        <a:bodyPr/>
        <a:lstStyle/>
        <a:p>
          <a:endParaRPr lang="en-US"/>
        </a:p>
      </dgm:t>
    </dgm:pt>
    <dgm:pt modelId="{7E90C149-E661-4F32-896F-35DA6E42AA86}" type="pres">
      <dgm:prSet presAssocID="{BB324846-D2C1-46A3-B781-EEF5F6EF1188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9DB86-EA05-44BF-ACAC-225369A07AD5}" type="pres">
      <dgm:prSet presAssocID="{40D59FC7-26EF-4AD1-9CF1-2F0D820590CB}" presName="Name13" presStyleLbl="parChTrans1D2" presStyleIdx="5" presStyleCnt="9"/>
      <dgm:spPr/>
      <dgm:t>
        <a:bodyPr/>
        <a:lstStyle/>
        <a:p>
          <a:endParaRPr lang="en-US"/>
        </a:p>
      </dgm:t>
    </dgm:pt>
    <dgm:pt modelId="{A53E4CF1-44CC-40F0-9D9E-81EED3110D05}" type="pres">
      <dgm:prSet presAssocID="{96D06166-3ACE-49E1-A0B0-0DED0783D11E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072BF1-6682-48AC-A61A-4DF6B2F88058}" type="pres">
      <dgm:prSet presAssocID="{C6ADA1C4-1E25-4F04-A8F6-81FBD548B2F5}" presName="root" presStyleCnt="0"/>
      <dgm:spPr/>
    </dgm:pt>
    <dgm:pt modelId="{E36E9E50-0B09-43A8-B160-40D9710F80DB}" type="pres">
      <dgm:prSet presAssocID="{C6ADA1C4-1E25-4F04-A8F6-81FBD548B2F5}" presName="rootComposite" presStyleCnt="0"/>
      <dgm:spPr/>
    </dgm:pt>
    <dgm:pt modelId="{FEEF402F-3693-4C6E-98C4-4820D836A01E}" type="pres">
      <dgm:prSet presAssocID="{C6ADA1C4-1E25-4F04-A8F6-81FBD548B2F5}" presName="rootText" presStyleLbl="node1" presStyleIdx="2" presStyleCnt="3" custScaleX="105386" custScaleY="113581" custLinFactNeighborX="1272" custLinFactNeighborY="-304"/>
      <dgm:spPr/>
      <dgm:t>
        <a:bodyPr/>
        <a:lstStyle/>
        <a:p>
          <a:endParaRPr lang="en-US"/>
        </a:p>
      </dgm:t>
    </dgm:pt>
    <dgm:pt modelId="{BE57506F-FAB0-4866-A1E7-DAAFBC77E29F}" type="pres">
      <dgm:prSet presAssocID="{C6ADA1C4-1E25-4F04-A8F6-81FBD548B2F5}" presName="rootConnector" presStyleLbl="node1" presStyleIdx="2" presStyleCnt="3"/>
      <dgm:spPr/>
      <dgm:t>
        <a:bodyPr/>
        <a:lstStyle/>
        <a:p>
          <a:endParaRPr lang="en-US"/>
        </a:p>
      </dgm:t>
    </dgm:pt>
    <dgm:pt modelId="{89DFA419-1269-46B7-B18E-11B31A80E0AE}" type="pres">
      <dgm:prSet presAssocID="{C6ADA1C4-1E25-4F04-A8F6-81FBD548B2F5}" presName="childShape" presStyleCnt="0"/>
      <dgm:spPr/>
    </dgm:pt>
    <dgm:pt modelId="{8DBCEFFC-E4C7-4D84-95D4-4BFE7AD8167A}" type="pres">
      <dgm:prSet presAssocID="{CC53CDF6-85C9-4993-8BD7-33ADB5EF135D}" presName="Name13" presStyleLbl="parChTrans1D2" presStyleIdx="6" presStyleCnt="9"/>
      <dgm:spPr/>
      <dgm:t>
        <a:bodyPr/>
        <a:lstStyle/>
        <a:p>
          <a:endParaRPr lang="en-US"/>
        </a:p>
      </dgm:t>
    </dgm:pt>
    <dgm:pt modelId="{C62B434C-0DD5-4E86-8C63-6A72CA659C70}" type="pres">
      <dgm:prSet presAssocID="{F61D64C0-845E-49DA-84A3-435B223AB928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7A466B-F10E-4258-A1D0-BBC32821A8DC}" type="pres">
      <dgm:prSet presAssocID="{CD05A952-3A92-41A7-A004-D6C5AD7AA659}" presName="Name13" presStyleLbl="parChTrans1D2" presStyleIdx="7" presStyleCnt="9"/>
      <dgm:spPr/>
      <dgm:t>
        <a:bodyPr/>
        <a:lstStyle/>
        <a:p>
          <a:endParaRPr lang="en-US"/>
        </a:p>
      </dgm:t>
    </dgm:pt>
    <dgm:pt modelId="{6C71A00C-1A82-464D-BE82-C34F9167C859}" type="pres">
      <dgm:prSet presAssocID="{4E126C92-59D1-4802-92E8-599C92B4BFC9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72616-6473-4F8E-90D1-00B358A36313}" type="pres">
      <dgm:prSet presAssocID="{4642F6A1-DE33-4C4F-8DA1-9FDE79CC754F}" presName="Name13" presStyleLbl="parChTrans1D2" presStyleIdx="8" presStyleCnt="9"/>
      <dgm:spPr/>
      <dgm:t>
        <a:bodyPr/>
        <a:lstStyle/>
        <a:p>
          <a:endParaRPr lang="en-US"/>
        </a:p>
      </dgm:t>
    </dgm:pt>
    <dgm:pt modelId="{2B420CD6-61E6-42B6-BBCB-A923D7F4DED9}" type="pres">
      <dgm:prSet presAssocID="{9DAC3B9B-2DC0-463F-A9C1-10EE2DA4AEC1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05A80B-1168-40F3-A45E-08345F6DE9F7}" type="presOf" srcId="{12FDFFA5-FAD9-4F2E-9045-C8F291F78355}" destId="{EEF97BE5-007A-482A-883E-C839058C8D7F}" srcOrd="0" destOrd="0" presId="urn:microsoft.com/office/officeart/2005/8/layout/hierarchy3"/>
    <dgm:cxn modelId="{B7E1B7B6-4CE5-40D1-ACA6-FE72BB67C3C5}" type="presOf" srcId="{96D06166-3ACE-49E1-A0B0-0DED0783D11E}" destId="{A53E4CF1-44CC-40F0-9D9E-81EED3110D05}" srcOrd="0" destOrd="0" presId="urn:microsoft.com/office/officeart/2005/8/layout/hierarchy3"/>
    <dgm:cxn modelId="{F968DF67-5233-43C6-8777-7B0EA727EDAB}" type="presOf" srcId="{936B539F-C833-498C-8DD6-8CB729C4CDC2}" destId="{787EC538-DC5A-4C2B-A01C-2B1F327832F4}" srcOrd="0" destOrd="0" presId="urn:microsoft.com/office/officeart/2005/8/layout/hierarchy3"/>
    <dgm:cxn modelId="{A89E4023-8BF8-4AF6-8ED1-79910E2E2183}" srcId="{12FDFFA5-FAD9-4F2E-9045-C8F291F78355}" destId="{96D06166-3ACE-49E1-A0B0-0DED0783D11E}" srcOrd="2" destOrd="0" parTransId="{40D59FC7-26EF-4AD1-9CF1-2F0D820590CB}" sibTransId="{64B3E176-0F1A-4CF7-8308-F63810E54849}"/>
    <dgm:cxn modelId="{3E616C90-9E35-4CA8-A544-D0A8BB01E4F7}" type="presOf" srcId="{7471F6A7-7B13-4E3B-B65F-20011E93EBF3}" destId="{8DA58D12-C6C7-4134-A98E-45FF3BD868DA}" srcOrd="0" destOrd="0" presId="urn:microsoft.com/office/officeart/2005/8/layout/hierarchy3"/>
    <dgm:cxn modelId="{A9677D66-D741-44F7-AFD8-CC0135D583A2}" type="presOf" srcId="{4642F6A1-DE33-4C4F-8DA1-9FDE79CC754F}" destId="{CCE72616-6473-4F8E-90D1-00B358A36313}" srcOrd="0" destOrd="0" presId="urn:microsoft.com/office/officeart/2005/8/layout/hierarchy3"/>
    <dgm:cxn modelId="{89AA091D-503D-4FE8-98E1-06AE8F94B211}" type="presOf" srcId="{F84CF24F-27C1-4DA7-A220-4CC3ECB5FC5B}" destId="{FC930CC4-37E5-492E-A200-8A8054F80AF6}" srcOrd="0" destOrd="0" presId="urn:microsoft.com/office/officeart/2005/8/layout/hierarchy3"/>
    <dgm:cxn modelId="{E582EFAB-2658-4D56-A397-B35CFFBA7130}" srcId="{3F7842B6-CA07-46FA-991D-D64CE77F0DAC}" destId="{DD49D1FB-E227-4FB4-BB86-4FF5640D5C04}" srcOrd="0" destOrd="0" parTransId="{9E69747C-F91D-46A3-97DF-9AC3EFE2F988}" sibTransId="{48609F76-A456-4EED-9DAB-C923BBD8137F}"/>
    <dgm:cxn modelId="{DDE9284F-AFB9-4C02-9325-C837685DC724}" srcId="{3F7842B6-CA07-46FA-991D-D64CE77F0DAC}" destId="{FB63DFDE-33DB-4332-BF61-745530B57B6E}" srcOrd="1" destOrd="0" parTransId="{F84CF24F-27C1-4DA7-A220-4CC3ECB5FC5B}" sibTransId="{149492C4-3CC1-4C24-8D45-186D2E6655E3}"/>
    <dgm:cxn modelId="{B4F08259-6810-49D7-8DA5-D2F68707701D}" type="presOf" srcId="{CC53CDF6-85C9-4993-8BD7-33ADB5EF135D}" destId="{8DBCEFFC-E4C7-4D84-95D4-4BFE7AD8167A}" srcOrd="0" destOrd="0" presId="urn:microsoft.com/office/officeart/2005/8/layout/hierarchy3"/>
    <dgm:cxn modelId="{1730B6AE-5147-4238-8C83-A25EE6093D5B}" srcId="{75125183-9B09-4BB0-92B6-5FA5B83D58E3}" destId="{12FDFFA5-FAD9-4F2E-9045-C8F291F78355}" srcOrd="1" destOrd="0" parTransId="{181FCAF9-3518-46B7-B78E-4CAC03C33E4C}" sibTransId="{A9011D8D-9C92-4832-9797-E027C52B0FD2}"/>
    <dgm:cxn modelId="{B0D7727D-70F2-48CF-88FC-4F40FC2A9771}" type="presOf" srcId="{FB63DFDE-33DB-4332-BF61-745530B57B6E}" destId="{DB9FF0CD-8924-46B9-86D9-1B9456FC2BA0}" srcOrd="0" destOrd="0" presId="urn:microsoft.com/office/officeart/2005/8/layout/hierarchy3"/>
    <dgm:cxn modelId="{19EF18DD-E3F2-4E28-B4B5-E257F7384CD6}" type="presOf" srcId="{C6ADA1C4-1E25-4F04-A8F6-81FBD548B2F5}" destId="{FEEF402F-3693-4C6E-98C4-4820D836A01E}" srcOrd="0" destOrd="0" presId="urn:microsoft.com/office/officeart/2005/8/layout/hierarchy3"/>
    <dgm:cxn modelId="{D64F95BD-1A01-411C-B49E-89CD20042C53}" type="presOf" srcId="{9E69747C-F91D-46A3-97DF-9AC3EFE2F988}" destId="{35149DF3-63F3-469C-A98C-C972B8978AB1}" srcOrd="0" destOrd="0" presId="urn:microsoft.com/office/officeart/2005/8/layout/hierarchy3"/>
    <dgm:cxn modelId="{BE253389-5379-4362-968C-90CC745853E1}" type="presOf" srcId="{3F7842B6-CA07-46FA-991D-D64CE77F0DAC}" destId="{153E0F05-A229-425C-BBAE-50FA47BFBA49}" srcOrd="1" destOrd="0" presId="urn:microsoft.com/office/officeart/2005/8/layout/hierarchy3"/>
    <dgm:cxn modelId="{20DA6ABF-A107-4B6E-883B-C53023F28644}" type="presOf" srcId="{CAC925B0-57A6-47C4-8E69-25BC85AAAA77}" destId="{05D236EA-D087-44DA-A66C-D499CD0E7C41}" srcOrd="0" destOrd="0" presId="urn:microsoft.com/office/officeart/2005/8/layout/hierarchy3"/>
    <dgm:cxn modelId="{18AD3A5E-9D39-472C-8090-34A29E604DE5}" srcId="{12FDFFA5-FAD9-4F2E-9045-C8F291F78355}" destId="{BB324846-D2C1-46A3-B781-EEF5F6EF1188}" srcOrd="1" destOrd="0" parTransId="{CAC925B0-57A6-47C4-8E69-25BC85AAAA77}" sibTransId="{B1FBA659-84AA-4CF3-A038-1F9C65731EB0}"/>
    <dgm:cxn modelId="{489F904E-D498-4373-BFE5-D627AEE5BAA4}" srcId="{3F7842B6-CA07-46FA-991D-D64CE77F0DAC}" destId="{DB4C339B-8F5E-4BCF-9FB5-3BFD4897C824}" srcOrd="2" destOrd="0" parTransId="{46F7BC85-2FAD-4532-9040-39CE9A52DC0C}" sibTransId="{40C32F9F-30F1-4670-A102-5F00835D81C7}"/>
    <dgm:cxn modelId="{E8AB45CC-01DB-429B-A6F2-DF9D08C21C66}" srcId="{75125183-9B09-4BB0-92B6-5FA5B83D58E3}" destId="{3F7842B6-CA07-46FA-991D-D64CE77F0DAC}" srcOrd="0" destOrd="0" parTransId="{4FEE9D19-7FFE-4FF7-8976-643B8B944B21}" sibTransId="{F74A021D-37C2-4C84-A891-93C6C0FEF182}"/>
    <dgm:cxn modelId="{CD736F82-C6F5-49A5-9F16-51429804BDB8}" type="presOf" srcId="{BB324846-D2C1-46A3-B781-EEF5F6EF1188}" destId="{7E90C149-E661-4F32-896F-35DA6E42AA86}" srcOrd="0" destOrd="0" presId="urn:microsoft.com/office/officeart/2005/8/layout/hierarchy3"/>
    <dgm:cxn modelId="{64A2F68E-0061-40E6-88DF-45E47111FD50}" srcId="{75125183-9B09-4BB0-92B6-5FA5B83D58E3}" destId="{C6ADA1C4-1E25-4F04-A8F6-81FBD548B2F5}" srcOrd="2" destOrd="0" parTransId="{93ACCE7D-A931-4158-A7DE-3BA928D0813A}" sibTransId="{E3A3A276-2C81-4D2B-8A57-6C7D2899E38C}"/>
    <dgm:cxn modelId="{2232F877-5E7D-4163-BDBA-D04C18BD5949}" type="presOf" srcId="{46F7BC85-2FAD-4532-9040-39CE9A52DC0C}" destId="{12BABBF2-28B5-4DAB-9A93-2FF31743CFF4}" srcOrd="0" destOrd="0" presId="urn:microsoft.com/office/officeart/2005/8/layout/hierarchy3"/>
    <dgm:cxn modelId="{96A4639C-DCC5-46C4-8F6B-392C4FB0857F}" type="presOf" srcId="{DB4C339B-8F5E-4BCF-9FB5-3BFD4897C824}" destId="{780F3E5D-3CD9-4403-9B56-B84F7EBA9894}" srcOrd="0" destOrd="0" presId="urn:microsoft.com/office/officeart/2005/8/layout/hierarchy3"/>
    <dgm:cxn modelId="{8C98885C-D1B7-459E-B3DA-5E3A9B4BC40E}" type="presOf" srcId="{75125183-9B09-4BB0-92B6-5FA5B83D58E3}" destId="{CE90B7B6-0730-4C3D-A2E2-DF79303CB27A}" srcOrd="0" destOrd="0" presId="urn:microsoft.com/office/officeart/2005/8/layout/hierarchy3"/>
    <dgm:cxn modelId="{84DD04FD-C3BE-4C28-958F-67BDA1EE2844}" type="presOf" srcId="{CD05A952-3A92-41A7-A004-D6C5AD7AA659}" destId="{117A466B-F10E-4258-A1D0-BBC32821A8DC}" srcOrd="0" destOrd="0" presId="urn:microsoft.com/office/officeart/2005/8/layout/hierarchy3"/>
    <dgm:cxn modelId="{A431560B-2E29-46E2-83A2-2DD1D6D693EB}" type="presOf" srcId="{4E126C92-59D1-4802-92E8-599C92B4BFC9}" destId="{6C71A00C-1A82-464D-BE82-C34F9167C859}" srcOrd="0" destOrd="0" presId="urn:microsoft.com/office/officeart/2005/8/layout/hierarchy3"/>
    <dgm:cxn modelId="{CDC57674-7DBF-4109-9E7D-D244FDB72D2D}" srcId="{C6ADA1C4-1E25-4F04-A8F6-81FBD548B2F5}" destId="{4E126C92-59D1-4802-92E8-599C92B4BFC9}" srcOrd="1" destOrd="0" parTransId="{CD05A952-3A92-41A7-A004-D6C5AD7AA659}" sibTransId="{E4C87D3A-7067-4B59-A205-38F9514B7525}"/>
    <dgm:cxn modelId="{1D91D72E-8835-4990-8B1D-80BBE664374D}" srcId="{C6ADA1C4-1E25-4F04-A8F6-81FBD548B2F5}" destId="{9DAC3B9B-2DC0-463F-A9C1-10EE2DA4AEC1}" srcOrd="2" destOrd="0" parTransId="{4642F6A1-DE33-4C4F-8DA1-9FDE79CC754F}" sibTransId="{D6C36AF7-69BB-4EBA-B473-04D720F7CC4B}"/>
    <dgm:cxn modelId="{10C4621E-884C-4615-8683-C79E12B84883}" type="presOf" srcId="{9DAC3B9B-2DC0-463F-A9C1-10EE2DA4AEC1}" destId="{2B420CD6-61E6-42B6-BBCB-A923D7F4DED9}" srcOrd="0" destOrd="0" presId="urn:microsoft.com/office/officeart/2005/8/layout/hierarchy3"/>
    <dgm:cxn modelId="{37098798-EA4D-40AA-B3E0-EB4E8910AA59}" type="presOf" srcId="{3F7842B6-CA07-46FA-991D-D64CE77F0DAC}" destId="{F6C18544-F68C-4F45-B663-430EFAEBF263}" srcOrd="0" destOrd="0" presId="urn:microsoft.com/office/officeart/2005/8/layout/hierarchy3"/>
    <dgm:cxn modelId="{0D3C3E4E-01C7-4C61-A149-CA44C75AC1A5}" srcId="{C6ADA1C4-1E25-4F04-A8F6-81FBD548B2F5}" destId="{F61D64C0-845E-49DA-84A3-435B223AB928}" srcOrd="0" destOrd="0" parTransId="{CC53CDF6-85C9-4993-8BD7-33ADB5EF135D}" sibTransId="{4F373DDC-5415-43B0-BF02-D763D5554A10}"/>
    <dgm:cxn modelId="{79525BD2-83B9-4D8C-9B4F-9B86FECDE1A2}" type="presOf" srcId="{F61D64C0-845E-49DA-84A3-435B223AB928}" destId="{C62B434C-0DD5-4E86-8C63-6A72CA659C70}" srcOrd="0" destOrd="0" presId="urn:microsoft.com/office/officeart/2005/8/layout/hierarchy3"/>
    <dgm:cxn modelId="{D2108860-A6EB-4025-AE73-B99B9E6159FC}" type="presOf" srcId="{DD49D1FB-E227-4FB4-BB86-4FF5640D5C04}" destId="{4494EBA7-D588-47C1-9EB4-417CA5AEA342}" srcOrd="0" destOrd="0" presId="urn:microsoft.com/office/officeart/2005/8/layout/hierarchy3"/>
    <dgm:cxn modelId="{D8CB2FAD-8486-49C6-B5CB-692BB02C6370}" type="presOf" srcId="{40D59FC7-26EF-4AD1-9CF1-2F0D820590CB}" destId="{A039DB86-EA05-44BF-ACAC-225369A07AD5}" srcOrd="0" destOrd="0" presId="urn:microsoft.com/office/officeart/2005/8/layout/hierarchy3"/>
    <dgm:cxn modelId="{B58D7F05-5B93-459E-8830-C28AD3BA1F68}" type="presOf" srcId="{12FDFFA5-FAD9-4F2E-9045-C8F291F78355}" destId="{6753B927-AF93-465D-9BD8-F65579692E55}" srcOrd="1" destOrd="0" presId="urn:microsoft.com/office/officeart/2005/8/layout/hierarchy3"/>
    <dgm:cxn modelId="{516394B5-9F68-4E54-99F2-BB1F42DFAB81}" type="presOf" srcId="{C6ADA1C4-1E25-4F04-A8F6-81FBD548B2F5}" destId="{BE57506F-FAB0-4866-A1E7-DAAFBC77E29F}" srcOrd="1" destOrd="0" presId="urn:microsoft.com/office/officeart/2005/8/layout/hierarchy3"/>
    <dgm:cxn modelId="{594B5708-4E85-498B-AC56-E4FA813E5AC9}" srcId="{12FDFFA5-FAD9-4F2E-9045-C8F291F78355}" destId="{936B539F-C833-498C-8DD6-8CB729C4CDC2}" srcOrd="0" destOrd="0" parTransId="{7471F6A7-7B13-4E3B-B65F-20011E93EBF3}" sibTransId="{248BE8BE-F74E-4F0A-B58F-DBFE61AE25BB}"/>
    <dgm:cxn modelId="{5D838F39-8101-4D93-9DF3-CABA4685CF99}" type="presParOf" srcId="{CE90B7B6-0730-4C3D-A2E2-DF79303CB27A}" destId="{5CD50CA0-A3E0-4D21-893A-F12B3BA39B2B}" srcOrd="0" destOrd="0" presId="urn:microsoft.com/office/officeart/2005/8/layout/hierarchy3"/>
    <dgm:cxn modelId="{28F2DACC-3DC0-4F6B-9A06-BFBEEB0544D7}" type="presParOf" srcId="{5CD50CA0-A3E0-4D21-893A-F12B3BA39B2B}" destId="{7E45FA24-56CE-49A0-87B1-D9AE67F4AD5E}" srcOrd="0" destOrd="0" presId="urn:microsoft.com/office/officeart/2005/8/layout/hierarchy3"/>
    <dgm:cxn modelId="{EA7E7F2E-5D2F-4BAD-A4AE-37C5DCD62873}" type="presParOf" srcId="{7E45FA24-56CE-49A0-87B1-D9AE67F4AD5E}" destId="{F6C18544-F68C-4F45-B663-430EFAEBF263}" srcOrd="0" destOrd="0" presId="urn:microsoft.com/office/officeart/2005/8/layout/hierarchy3"/>
    <dgm:cxn modelId="{388F4AB4-5027-4C2A-8A3D-A5C093D25963}" type="presParOf" srcId="{7E45FA24-56CE-49A0-87B1-D9AE67F4AD5E}" destId="{153E0F05-A229-425C-BBAE-50FA47BFBA49}" srcOrd="1" destOrd="0" presId="urn:microsoft.com/office/officeart/2005/8/layout/hierarchy3"/>
    <dgm:cxn modelId="{6468BE46-B5C2-46FF-A6E8-6857B8DF326F}" type="presParOf" srcId="{5CD50CA0-A3E0-4D21-893A-F12B3BA39B2B}" destId="{E57667C3-27DA-4F0C-A3C1-73FD79E22834}" srcOrd="1" destOrd="0" presId="urn:microsoft.com/office/officeart/2005/8/layout/hierarchy3"/>
    <dgm:cxn modelId="{441D148A-B487-4B3A-BE2C-630F40DD729F}" type="presParOf" srcId="{E57667C3-27DA-4F0C-A3C1-73FD79E22834}" destId="{35149DF3-63F3-469C-A98C-C972B8978AB1}" srcOrd="0" destOrd="0" presId="urn:microsoft.com/office/officeart/2005/8/layout/hierarchy3"/>
    <dgm:cxn modelId="{B74A49DA-DF1B-4111-9420-6B6CABCD0003}" type="presParOf" srcId="{E57667C3-27DA-4F0C-A3C1-73FD79E22834}" destId="{4494EBA7-D588-47C1-9EB4-417CA5AEA342}" srcOrd="1" destOrd="0" presId="urn:microsoft.com/office/officeart/2005/8/layout/hierarchy3"/>
    <dgm:cxn modelId="{B0D2732C-9A15-4B62-AA14-2089DFAF5355}" type="presParOf" srcId="{E57667C3-27DA-4F0C-A3C1-73FD79E22834}" destId="{FC930CC4-37E5-492E-A200-8A8054F80AF6}" srcOrd="2" destOrd="0" presId="urn:microsoft.com/office/officeart/2005/8/layout/hierarchy3"/>
    <dgm:cxn modelId="{1B0310AE-0E59-457E-8EEE-B75BD8E64584}" type="presParOf" srcId="{E57667C3-27DA-4F0C-A3C1-73FD79E22834}" destId="{DB9FF0CD-8924-46B9-86D9-1B9456FC2BA0}" srcOrd="3" destOrd="0" presId="urn:microsoft.com/office/officeart/2005/8/layout/hierarchy3"/>
    <dgm:cxn modelId="{95E94776-AC9B-4056-ABBB-4A215052E2EC}" type="presParOf" srcId="{E57667C3-27DA-4F0C-A3C1-73FD79E22834}" destId="{12BABBF2-28B5-4DAB-9A93-2FF31743CFF4}" srcOrd="4" destOrd="0" presId="urn:microsoft.com/office/officeart/2005/8/layout/hierarchy3"/>
    <dgm:cxn modelId="{4AA96989-4B09-4704-9692-40E31469C3E1}" type="presParOf" srcId="{E57667C3-27DA-4F0C-A3C1-73FD79E22834}" destId="{780F3E5D-3CD9-4403-9B56-B84F7EBA9894}" srcOrd="5" destOrd="0" presId="urn:microsoft.com/office/officeart/2005/8/layout/hierarchy3"/>
    <dgm:cxn modelId="{89BE0477-4327-40B0-B607-C2CFE5BBA178}" type="presParOf" srcId="{CE90B7B6-0730-4C3D-A2E2-DF79303CB27A}" destId="{AC675C2B-C66E-4B64-9BD4-51963D0933C8}" srcOrd="1" destOrd="0" presId="urn:microsoft.com/office/officeart/2005/8/layout/hierarchy3"/>
    <dgm:cxn modelId="{9465470C-6845-45AF-B239-CCC051331B3F}" type="presParOf" srcId="{AC675C2B-C66E-4B64-9BD4-51963D0933C8}" destId="{57CD9440-EA02-4FF2-AA9C-CD6922639EC1}" srcOrd="0" destOrd="0" presId="urn:microsoft.com/office/officeart/2005/8/layout/hierarchy3"/>
    <dgm:cxn modelId="{EB10CA61-D9A0-4039-987F-B9D4C4DA5B5D}" type="presParOf" srcId="{57CD9440-EA02-4FF2-AA9C-CD6922639EC1}" destId="{EEF97BE5-007A-482A-883E-C839058C8D7F}" srcOrd="0" destOrd="0" presId="urn:microsoft.com/office/officeart/2005/8/layout/hierarchy3"/>
    <dgm:cxn modelId="{171DDFD2-CB7B-4DE0-890A-DEC050D83206}" type="presParOf" srcId="{57CD9440-EA02-4FF2-AA9C-CD6922639EC1}" destId="{6753B927-AF93-465D-9BD8-F65579692E55}" srcOrd="1" destOrd="0" presId="urn:microsoft.com/office/officeart/2005/8/layout/hierarchy3"/>
    <dgm:cxn modelId="{62F92B87-B169-4290-9999-A48C7F0C8109}" type="presParOf" srcId="{AC675C2B-C66E-4B64-9BD4-51963D0933C8}" destId="{6215F50C-30AC-4EF7-8A46-593927376B00}" srcOrd="1" destOrd="0" presId="urn:microsoft.com/office/officeart/2005/8/layout/hierarchy3"/>
    <dgm:cxn modelId="{40215D72-AF57-4719-94BC-F10521661E95}" type="presParOf" srcId="{6215F50C-30AC-4EF7-8A46-593927376B00}" destId="{8DA58D12-C6C7-4134-A98E-45FF3BD868DA}" srcOrd="0" destOrd="0" presId="urn:microsoft.com/office/officeart/2005/8/layout/hierarchy3"/>
    <dgm:cxn modelId="{ED9847E9-A9D8-4365-8F4B-BB5BE3A9C9A7}" type="presParOf" srcId="{6215F50C-30AC-4EF7-8A46-593927376B00}" destId="{787EC538-DC5A-4C2B-A01C-2B1F327832F4}" srcOrd="1" destOrd="0" presId="urn:microsoft.com/office/officeart/2005/8/layout/hierarchy3"/>
    <dgm:cxn modelId="{2517B13C-EBF7-4CC2-907A-6C56A48856DF}" type="presParOf" srcId="{6215F50C-30AC-4EF7-8A46-593927376B00}" destId="{05D236EA-D087-44DA-A66C-D499CD0E7C41}" srcOrd="2" destOrd="0" presId="urn:microsoft.com/office/officeart/2005/8/layout/hierarchy3"/>
    <dgm:cxn modelId="{AA92C2A5-4554-4166-9F4B-1C6D9352CCEA}" type="presParOf" srcId="{6215F50C-30AC-4EF7-8A46-593927376B00}" destId="{7E90C149-E661-4F32-896F-35DA6E42AA86}" srcOrd="3" destOrd="0" presId="urn:microsoft.com/office/officeart/2005/8/layout/hierarchy3"/>
    <dgm:cxn modelId="{97D148AD-EE11-4291-9E16-1A61B1B1027D}" type="presParOf" srcId="{6215F50C-30AC-4EF7-8A46-593927376B00}" destId="{A039DB86-EA05-44BF-ACAC-225369A07AD5}" srcOrd="4" destOrd="0" presId="urn:microsoft.com/office/officeart/2005/8/layout/hierarchy3"/>
    <dgm:cxn modelId="{015366C7-90D0-4412-8960-F6ADC0A478F7}" type="presParOf" srcId="{6215F50C-30AC-4EF7-8A46-593927376B00}" destId="{A53E4CF1-44CC-40F0-9D9E-81EED3110D05}" srcOrd="5" destOrd="0" presId="urn:microsoft.com/office/officeart/2005/8/layout/hierarchy3"/>
    <dgm:cxn modelId="{258B5FBF-57B9-4851-96DE-DB75BA9177F7}" type="presParOf" srcId="{CE90B7B6-0730-4C3D-A2E2-DF79303CB27A}" destId="{95072BF1-6682-48AC-A61A-4DF6B2F88058}" srcOrd="2" destOrd="0" presId="urn:microsoft.com/office/officeart/2005/8/layout/hierarchy3"/>
    <dgm:cxn modelId="{DE1EA220-993C-49BD-B524-7F068EC6D046}" type="presParOf" srcId="{95072BF1-6682-48AC-A61A-4DF6B2F88058}" destId="{E36E9E50-0B09-43A8-B160-40D9710F80DB}" srcOrd="0" destOrd="0" presId="urn:microsoft.com/office/officeart/2005/8/layout/hierarchy3"/>
    <dgm:cxn modelId="{D6F71B1B-E0B0-4A20-B517-5DF430264FD6}" type="presParOf" srcId="{E36E9E50-0B09-43A8-B160-40D9710F80DB}" destId="{FEEF402F-3693-4C6E-98C4-4820D836A01E}" srcOrd="0" destOrd="0" presId="urn:microsoft.com/office/officeart/2005/8/layout/hierarchy3"/>
    <dgm:cxn modelId="{25B2CF95-31FF-4A2D-B1ED-7B6D3B31A8ED}" type="presParOf" srcId="{E36E9E50-0B09-43A8-B160-40D9710F80DB}" destId="{BE57506F-FAB0-4866-A1E7-DAAFBC77E29F}" srcOrd="1" destOrd="0" presId="urn:microsoft.com/office/officeart/2005/8/layout/hierarchy3"/>
    <dgm:cxn modelId="{A7E11353-82A9-4931-865D-DBC569892B23}" type="presParOf" srcId="{95072BF1-6682-48AC-A61A-4DF6B2F88058}" destId="{89DFA419-1269-46B7-B18E-11B31A80E0AE}" srcOrd="1" destOrd="0" presId="urn:microsoft.com/office/officeart/2005/8/layout/hierarchy3"/>
    <dgm:cxn modelId="{2BF652DC-2729-4467-AAAC-37D28CE0BF78}" type="presParOf" srcId="{89DFA419-1269-46B7-B18E-11B31A80E0AE}" destId="{8DBCEFFC-E4C7-4D84-95D4-4BFE7AD8167A}" srcOrd="0" destOrd="0" presId="urn:microsoft.com/office/officeart/2005/8/layout/hierarchy3"/>
    <dgm:cxn modelId="{416AA496-28D8-4777-94AB-5AE6D8D4DD2C}" type="presParOf" srcId="{89DFA419-1269-46B7-B18E-11B31A80E0AE}" destId="{C62B434C-0DD5-4E86-8C63-6A72CA659C70}" srcOrd="1" destOrd="0" presId="urn:microsoft.com/office/officeart/2005/8/layout/hierarchy3"/>
    <dgm:cxn modelId="{0D83A16F-E3A6-4B41-BF77-C9D29A13D3F5}" type="presParOf" srcId="{89DFA419-1269-46B7-B18E-11B31A80E0AE}" destId="{117A466B-F10E-4258-A1D0-BBC32821A8DC}" srcOrd="2" destOrd="0" presId="urn:microsoft.com/office/officeart/2005/8/layout/hierarchy3"/>
    <dgm:cxn modelId="{72E72E5F-021D-4E79-9269-B30505CF6DC6}" type="presParOf" srcId="{89DFA419-1269-46B7-B18E-11B31A80E0AE}" destId="{6C71A00C-1A82-464D-BE82-C34F9167C859}" srcOrd="3" destOrd="0" presId="urn:microsoft.com/office/officeart/2005/8/layout/hierarchy3"/>
    <dgm:cxn modelId="{243BD357-673E-41B4-99AC-D0745E2A7ED8}" type="presParOf" srcId="{89DFA419-1269-46B7-B18E-11B31A80E0AE}" destId="{CCE72616-6473-4F8E-90D1-00B358A36313}" srcOrd="4" destOrd="0" presId="urn:microsoft.com/office/officeart/2005/8/layout/hierarchy3"/>
    <dgm:cxn modelId="{2967C873-3A32-43EA-A001-B7CF63BFB267}" type="presParOf" srcId="{89DFA419-1269-46B7-B18E-11B31A80E0AE}" destId="{2B420CD6-61E6-42B6-BBCB-A923D7F4DED9}" srcOrd="5" destOrd="0" presId="urn:microsoft.com/office/officeart/2005/8/layout/hierarchy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BB708E-4C90-43F0-8CE3-C0959C954412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0438E4-1F51-43DE-97AF-8ED2CAB872F7}">
      <dgm:prSet phldrT="[Text]" custT="1"/>
      <dgm:spPr>
        <a:ln w="25400"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1800" b="1" dirty="0" smtClean="0"/>
            <a:t>QUANTITATIVE ANALYSIS</a:t>
          </a:r>
        </a:p>
        <a:p>
          <a:r>
            <a:rPr lang="en-US" sz="1500" dirty="0" smtClean="0"/>
            <a:t>Screen Group created</a:t>
          </a:r>
          <a:endParaRPr lang="en-US" sz="1500" dirty="0"/>
        </a:p>
      </dgm:t>
    </dgm:pt>
    <dgm:pt modelId="{B1A6DB12-A54B-4653-B69E-F7D2C34B826C}" type="parTrans" cxnId="{52B96F15-B87D-4CD9-BF19-89813930DF98}">
      <dgm:prSet/>
      <dgm:spPr/>
      <dgm:t>
        <a:bodyPr/>
        <a:lstStyle/>
        <a:p>
          <a:endParaRPr lang="en-US"/>
        </a:p>
      </dgm:t>
    </dgm:pt>
    <dgm:pt modelId="{220DF0C6-E440-4585-9C1A-5C68E3996FFD}" type="sibTrans" cxnId="{52B96F15-B87D-4CD9-BF19-89813930DF98}">
      <dgm:prSet/>
      <dgm:spPr/>
      <dgm:t>
        <a:bodyPr/>
        <a:lstStyle/>
        <a:p>
          <a:endParaRPr lang="en-US"/>
        </a:p>
      </dgm:t>
    </dgm:pt>
    <dgm:pt modelId="{6FD9F0D5-2899-4B8F-9BA0-D455F52B8F92}">
      <dgm:prSet phldrT="[Text]" custT="1"/>
      <dgm:spPr>
        <a:ln w="25400">
          <a:solidFill>
            <a:schemeClr val="accent1">
              <a:lumMod val="75000"/>
            </a:schemeClr>
          </a:solidFill>
        </a:ln>
      </dgm:spPr>
      <dgm:t>
        <a:bodyPr tIns="128016" bIns="91440"/>
        <a:lstStyle/>
        <a:p>
          <a:r>
            <a:rPr lang="en-US" sz="1800" b="1" dirty="0" smtClean="0"/>
            <a:t>QUALITITATIVE ANALYSIS</a:t>
          </a:r>
        </a:p>
        <a:p>
          <a:r>
            <a:rPr lang="en-US" sz="1800" dirty="0" smtClean="0"/>
            <a:t> </a:t>
          </a:r>
          <a:r>
            <a:rPr lang="en-US" sz="1500" dirty="0" smtClean="0"/>
            <a:t>Screen group parsed</a:t>
          </a:r>
        </a:p>
        <a:p>
          <a:r>
            <a:rPr lang="en-US" sz="1500" dirty="0" smtClean="0"/>
            <a:t>Attribution investigated</a:t>
          </a:r>
          <a:endParaRPr lang="en-US" sz="1500" dirty="0"/>
        </a:p>
      </dgm:t>
    </dgm:pt>
    <dgm:pt modelId="{326E30CB-83CC-48B5-84CA-3390BEB5D8C4}" type="parTrans" cxnId="{9CF28F33-492C-4687-8348-8CC15507D98F}">
      <dgm:prSet/>
      <dgm:spPr/>
      <dgm:t>
        <a:bodyPr/>
        <a:lstStyle/>
        <a:p>
          <a:endParaRPr lang="en-US"/>
        </a:p>
      </dgm:t>
    </dgm:pt>
    <dgm:pt modelId="{C18682BE-72FE-4086-B48B-EF50CB5A4B4D}" type="sibTrans" cxnId="{9CF28F33-492C-4687-8348-8CC15507D98F}">
      <dgm:prSet/>
      <dgm:spPr/>
      <dgm:t>
        <a:bodyPr/>
        <a:lstStyle/>
        <a:p>
          <a:endParaRPr lang="en-US"/>
        </a:p>
      </dgm:t>
    </dgm:pt>
    <dgm:pt modelId="{D9447026-2031-4612-9D11-0A1F1C4A9F65}" type="pres">
      <dgm:prSet presAssocID="{B0BB708E-4C90-43F0-8CE3-C0959C95441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95B267-BA28-435C-A15A-39C63CA40899}" type="pres">
      <dgm:prSet presAssocID="{B0BB708E-4C90-43F0-8CE3-C0959C954412}" presName="divider" presStyleLbl="fgShp" presStyleIdx="0" presStyleCnt="1" custScaleX="61518" custScaleY="73382" custLinFactNeighborX="-2147" custLinFactNeighborY="16954"/>
      <dgm:spPr/>
    </dgm:pt>
    <dgm:pt modelId="{DACB93D9-5517-4349-A43B-14CE302B5854}" type="pres">
      <dgm:prSet presAssocID="{9C0438E4-1F51-43DE-97AF-8ED2CAB872F7}" presName="downArrow" presStyleLbl="node1" presStyleIdx="0" presStyleCnt="2" custScaleX="52381" custScaleY="73685" custLinFactX="91446" custLinFactNeighborX="100000" custLinFactNeighborY="26974"/>
      <dgm:spPr/>
    </dgm:pt>
    <dgm:pt modelId="{0D39882D-135D-49CF-9E42-F6FEE9555B61}" type="pres">
      <dgm:prSet presAssocID="{9C0438E4-1F51-43DE-97AF-8ED2CAB872F7}" presName="downArrowText" presStyleLbl="revTx" presStyleIdx="0" presStyleCnt="2" custScaleX="97073" custScaleY="75439" custLinFactX="-64273" custLinFactNeighborX="-100000" custLinFactNeighborY="378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30FA0-2876-452F-8E66-085048AF4C5F}" type="pres">
      <dgm:prSet presAssocID="{6FD9F0D5-2899-4B8F-9BA0-D455F52B8F92}" presName="upArrow" presStyleLbl="node1" presStyleIdx="1" presStyleCnt="2" custScaleX="57958" custScaleY="75001" custLinFactX="-93333" custLinFactNeighborX="-100000" custLinFactNeighborY="7895"/>
      <dgm:spPr/>
    </dgm:pt>
    <dgm:pt modelId="{6875B3D1-3C41-43B2-9E7E-2694DEC7D610}" type="pres">
      <dgm:prSet presAssocID="{6FD9F0D5-2899-4B8F-9BA0-D455F52B8F92}" presName="upArrowText" presStyleLbl="revTx" presStyleIdx="1" presStyleCnt="2" custScaleX="94369" custScaleY="100000" custLinFactX="64274" custLinFactNeighborX="100000" custLinFactNeighborY="187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B96F15-B87D-4CD9-BF19-89813930DF98}" srcId="{B0BB708E-4C90-43F0-8CE3-C0959C954412}" destId="{9C0438E4-1F51-43DE-97AF-8ED2CAB872F7}" srcOrd="0" destOrd="0" parTransId="{B1A6DB12-A54B-4653-B69E-F7D2C34B826C}" sibTransId="{220DF0C6-E440-4585-9C1A-5C68E3996FFD}"/>
    <dgm:cxn modelId="{5F9043AC-F1C7-4FF3-9F1E-E6C61D42CAD0}" type="presOf" srcId="{9C0438E4-1F51-43DE-97AF-8ED2CAB872F7}" destId="{0D39882D-135D-49CF-9E42-F6FEE9555B61}" srcOrd="0" destOrd="0" presId="urn:microsoft.com/office/officeart/2005/8/layout/arrow3"/>
    <dgm:cxn modelId="{F626A8E1-4546-4675-AD9C-4BB73F4E4950}" type="presOf" srcId="{6FD9F0D5-2899-4B8F-9BA0-D455F52B8F92}" destId="{6875B3D1-3C41-43B2-9E7E-2694DEC7D610}" srcOrd="0" destOrd="0" presId="urn:microsoft.com/office/officeart/2005/8/layout/arrow3"/>
    <dgm:cxn modelId="{9CF28F33-492C-4687-8348-8CC15507D98F}" srcId="{B0BB708E-4C90-43F0-8CE3-C0959C954412}" destId="{6FD9F0D5-2899-4B8F-9BA0-D455F52B8F92}" srcOrd="1" destOrd="0" parTransId="{326E30CB-83CC-48B5-84CA-3390BEB5D8C4}" sibTransId="{C18682BE-72FE-4086-B48B-EF50CB5A4B4D}"/>
    <dgm:cxn modelId="{B3F71942-EEFB-49AE-A1C1-0E09C5C0ED0E}" type="presOf" srcId="{B0BB708E-4C90-43F0-8CE3-C0959C954412}" destId="{D9447026-2031-4612-9D11-0A1F1C4A9F65}" srcOrd="0" destOrd="0" presId="urn:microsoft.com/office/officeart/2005/8/layout/arrow3"/>
    <dgm:cxn modelId="{BDE164AB-353F-4BC5-8085-8C2B114094D7}" type="presParOf" srcId="{D9447026-2031-4612-9D11-0A1F1C4A9F65}" destId="{A495B267-BA28-435C-A15A-39C63CA40899}" srcOrd="0" destOrd="0" presId="urn:microsoft.com/office/officeart/2005/8/layout/arrow3"/>
    <dgm:cxn modelId="{AFD5A51D-0F3A-4AD7-89EB-9926BF8F6507}" type="presParOf" srcId="{D9447026-2031-4612-9D11-0A1F1C4A9F65}" destId="{DACB93D9-5517-4349-A43B-14CE302B5854}" srcOrd="1" destOrd="0" presId="urn:microsoft.com/office/officeart/2005/8/layout/arrow3"/>
    <dgm:cxn modelId="{94C22A0D-6DC0-4055-8CE2-85A1FF487287}" type="presParOf" srcId="{D9447026-2031-4612-9D11-0A1F1C4A9F65}" destId="{0D39882D-135D-49CF-9E42-F6FEE9555B61}" srcOrd="2" destOrd="0" presId="urn:microsoft.com/office/officeart/2005/8/layout/arrow3"/>
    <dgm:cxn modelId="{4D66AC43-9070-4C18-A898-17132729A26D}" type="presParOf" srcId="{D9447026-2031-4612-9D11-0A1F1C4A9F65}" destId="{1D930FA0-2876-452F-8E66-085048AF4C5F}" srcOrd="3" destOrd="0" presId="urn:microsoft.com/office/officeart/2005/8/layout/arrow3"/>
    <dgm:cxn modelId="{13E275F5-ED0F-4C74-85BB-16CEDACFBEC8}" type="presParOf" srcId="{D9447026-2031-4612-9D11-0A1F1C4A9F65}" destId="{6875B3D1-3C41-43B2-9E7E-2694DEC7D610}" srcOrd="4" destOrd="0" presId="urn:microsoft.com/office/officeart/2005/8/layout/arrow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B4F794-CD12-4DE3-9BA7-42CF65FC619C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A79692-A478-4500-B905-E7C1F568482F}">
      <dgm:prSet phldrT="[Text]" custT="1"/>
      <dgm:spPr/>
      <dgm:t>
        <a:bodyPr/>
        <a:lstStyle/>
        <a:p>
          <a:r>
            <a:rPr lang="en-US" sz="1800" dirty="0" smtClean="0"/>
            <a:t>SCREEN GROUP RELATIVE PERFORMANCE:	</a:t>
          </a:r>
          <a:endParaRPr lang="en-US" sz="1800" dirty="0"/>
        </a:p>
      </dgm:t>
    </dgm:pt>
    <dgm:pt modelId="{8AA9B42A-352A-4AB4-8760-97ED5E3FB7A0}" type="parTrans" cxnId="{38B4841B-5589-40BC-BCC4-95D7035D5F0D}">
      <dgm:prSet/>
      <dgm:spPr/>
      <dgm:t>
        <a:bodyPr/>
        <a:lstStyle/>
        <a:p>
          <a:endParaRPr lang="en-US"/>
        </a:p>
      </dgm:t>
    </dgm:pt>
    <dgm:pt modelId="{4B144A47-7A3E-434D-AB92-1B540A0A78E4}" type="sibTrans" cxnId="{38B4841B-5589-40BC-BCC4-95D7035D5F0D}">
      <dgm:prSet/>
      <dgm:spPr/>
      <dgm:t>
        <a:bodyPr/>
        <a:lstStyle/>
        <a:p>
          <a:endParaRPr lang="en-US"/>
        </a:p>
      </dgm:t>
    </dgm:pt>
    <dgm:pt modelId="{1CDBB537-4A97-4F49-B263-A0AEBB274834}">
      <dgm:prSet phldrT="[Text]" custT="1"/>
      <dgm:spPr/>
      <dgm:t>
        <a:bodyPr/>
        <a:lstStyle/>
        <a:p>
          <a:r>
            <a:rPr lang="en-US" sz="1400" dirty="0" smtClean="0"/>
            <a:t>Do we see OUTLIER PERFORMANCE PERIODS for any of the top screen group funds?</a:t>
          </a:r>
          <a:endParaRPr lang="en-US" sz="1400" dirty="0"/>
        </a:p>
      </dgm:t>
    </dgm:pt>
    <dgm:pt modelId="{2C8EBE9C-105F-4E9A-BD01-DCC03A95DAA6}" type="parTrans" cxnId="{5596FBB8-3EFB-432D-838D-7FD849923802}">
      <dgm:prSet/>
      <dgm:spPr/>
      <dgm:t>
        <a:bodyPr/>
        <a:lstStyle/>
        <a:p>
          <a:endParaRPr lang="en-US"/>
        </a:p>
      </dgm:t>
    </dgm:pt>
    <dgm:pt modelId="{8E1FF207-B60B-4747-BEAD-3FCA799FA01E}" type="sibTrans" cxnId="{5596FBB8-3EFB-432D-838D-7FD849923802}">
      <dgm:prSet/>
      <dgm:spPr/>
      <dgm:t>
        <a:bodyPr/>
        <a:lstStyle/>
        <a:p>
          <a:endParaRPr lang="en-US"/>
        </a:p>
      </dgm:t>
    </dgm:pt>
    <dgm:pt modelId="{363583CB-3200-4446-97AC-96755DD19445}">
      <dgm:prSet phldrT="[Text]" custT="1"/>
      <dgm:spPr/>
      <dgm:t>
        <a:bodyPr/>
        <a:lstStyle/>
        <a:p>
          <a:r>
            <a:rPr lang="en-US" sz="1800" dirty="0" smtClean="0"/>
            <a:t>Could this be driven by…</a:t>
          </a:r>
          <a:endParaRPr lang="en-US" sz="1800" dirty="0"/>
        </a:p>
      </dgm:t>
    </dgm:pt>
    <dgm:pt modelId="{632E5B38-259C-4DC6-9E2F-835D774D7C11}" type="parTrans" cxnId="{440C4241-0413-4D6E-B055-1DAB272B6800}">
      <dgm:prSet/>
      <dgm:spPr/>
      <dgm:t>
        <a:bodyPr/>
        <a:lstStyle/>
        <a:p>
          <a:endParaRPr lang="en-US"/>
        </a:p>
      </dgm:t>
    </dgm:pt>
    <dgm:pt modelId="{37214B86-9724-44BD-9E2D-61A4B9E9CC84}" type="sibTrans" cxnId="{440C4241-0413-4D6E-B055-1DAB272B6800}">
      <dgm:prSet/>
      <dgm:spPr/>
      <dgm:t>
        <a:bodyPr/>
        <a:lstStyle/>
        <a:p>
          <a:endParaRPr lang="en-US"/>
        </a:p>
      </dgm:t>
    </dgm:pt>
    <dgm:pt modelId="{1AEE5845-51FB-45A1-834E-23B20EF53E82}">
      <dgm:prSet phldrT="[Text]" custT="1"/>
      <dgm:spPr/>
      <dgm:t>
        <a:bodyPr/>
        <a:lstStyle/>
        <a:p>
          <a:r>
            <a:rPr lang="en-US" sz="1300" dirty="0" smtClean="0"/>
            <a:t>Overweights/Underweights by SECTOR or REGION?</a:t>
          </a:r>
          <a:endParaRPr lang="en-US" sz="1300" dirty="0"/>
        </a:p>
      </dgm:t>
    </dgm:pt>
    <dgm:pt modelId="{4EF8A891-7AD6-48C5-8D85-268520BB46B8}" type="parTrans" cxnId="{B73D751F-AB58-441F-8196-BAE290D46F9D}">
      <dgm:prSet/>
      <dgm:spPr/>
      <dgm:t>
        <a:bodyPr/>
        <a:lstStyle/>
        <a:p>
          <a:endParaRPr lang="en-US"/>
        </a:p>
      </dgm:t>
    </dgm:pt>
    <dgm:pt modelId="{A946E35D-73A1-431C-A635-EE9664CBD730}" type="sibTrans" cxnId="{B73D751F-AB58-441F-8196-BAE290D46F9D}">
      <dgm:prSet/>
      <dgm:spPr/>
      <dgm:t>
        <a:bodyPr/>
        <a:lstStyle/>
        <a:p>
          <a:endParaRPr lang="en-US"/>
        </a:p>
      </dgm:t>
    </dgm:pt>
    <dgm:pt modelId="{ABE0F7C0-E53E-4601-8928-B4374086D006}">
      <dgm:prSet phldrT="[Text]" custT="1"/>
      <dgm:spPr/>
      <dgm:t>
        <a:bodyPr/>
        <a:lstStyle/>
        <a:p>
          <a:r>
            <a:rPr lang="en-US" sz="1400" dirty="0" smtClean="0"/>
            <a:t>STYLE tilt or MARKET CAP tilt?</a:t>
          </a:r>
          <a:endParaRPr lang="en-US" sz="1400" dirty="0"/>
        </a:p>
      </dgm:t>
    </dgm:pt>
    <dgm:pt modelId="{0FF5C334-B5D0-409C-93DA-115B91DA93D8}" type="parTrans" cxnId="{DB4CEBD1-5AD9-4BDD-8B01-376CFD1680D8}">
      <dgm:prSet/>
      <dgm:spPr/>
      <dgm:t>
        <a:bodyPr/>
        <a:lstStyle/>
        <a:p>
          <a:endParaRPr lang="en-US"/>
        </a:p>
      </dgm:t>
    </dgm:pt>
    <dgm:pt modelId="{BF487102-1AFE-439B-898F-B26333EA29EC}" type="sibTrans" cxnId="{DB4CEBD1-5AD9-4BDD-8B01-376CFD1680D8}">
      <dgm:prSet/>
      <dgm:spPr/>
      <dgm:t>
        <a:bodyPr/>
        <a:lstStyle/>
        <a:p>
          <a:endParaRPr lang="en-US"/>
        </a:p>
      </dgm:t>
    </dgm:pt>
    <dgm:pt modelId="{AE011C7B-80F9-4BDF-9121-DC4D2CEECBAD}">
      <dgm:prSet phldrT="[Text]" custT="1"/>
      <dgm:spPr/>
      <dgm:t>
        <a:bodyPr/>
        <a:lstStyle/>
        <a:p>
          <a:r>
            <a:rPr lang="en-US" sz="1800" dirty="0" smtClean="0"/>
            <a:t>If we identify any significant OW/UW’s and or tilts…</a:t>
          </a:r>
          <a:endParaRPr lang="en-US" sz="1800" dirty="0"/>
        </a:p>
      </dgm:t>
    </dgm:pt>
    <dgm:pt modelId="{6E642C4E-0F44-475B-8BDE-4130FA82054E}" type="parTrans" cxnId="{9E3FC218-43AD-4AF3-9251-8F97A975DA6D}">
      <dgm:prSet/>
      <dgm:spPr/>
      <dgm:t>
        <a:bodyPr/>
        <a:lstStyle/>
        <a:p>
          <a:endParaRPr lang="en-US"/>
        </a:p>
      </dgm:t>
    </dgm:pt>
    <dgm:pt modelId="{AF1C34AC-3605-453E-AD07-6871947B9616}" type="sibTrans" cxnId="{9E3FC218-43AD-4AF3-9251-8F97A975DA6D}">
      <dgm:prSet/>
      <dgm:spPr/>
      <dgm:t>
        <a:bodyPr/>
        <a:lstStyle/>
        <a:p>
          <a:endParaRPr lang="en-US"/>
        </a:p>
      </dgm:t>
    </dgm:pt>
    <dgm:pt modelId="{26F7F5F9-043A-40C4-8EFD-56CB8B5D0667}">
      <dgm:prSet phldrT="[Text]" custT="1"/>
      <dgm:spPr/>
      <dgm:t>
        <a:bodyPr/>
        <a:lstStyle/>
        <a:p>
          <a:r>
            <a:rPr lang="en-US" sz="1100" dirty="0" smtClean="0"/>
            <a:t>Do these attributes appear to be CONSISTENT or TRANSITORY?</a:t>
          </a:r>
          <a:endParaRPr lang="en-US" sz="1100" dirty="0"/>
        </a:p>
      </dgm:t>
    </dgm:pt>
    <dgm:pt modelId="{14096C6E-A13F-408C-87EA-AEBC320CF96B}" type="parTrans" cxnId="{061750A6-27EE-42A9-BE6A-3823EBC01924}">
      <dgm:prSet/>
      <dgm:spPr/>
      <dgm:t>
        <a:bodyPr/>
        <a:lstStyle/>
        <a:p>
          <a:endParaRPr lang="en-US"/>
        </a:p>
      </dgm:t>
    </dgm:pt>
    <dgm:pt modelId="{7F54A5D1-6A33-41E6-B669-755788DDB5D8}" type="sibTrans" cxnId="{061750A6-27EE-42A9-BE6A-3823EBC01924}">
      <dgm:prSet/>
      <dgm:spPr/>
      <dgm:t>
        <a:bodyPr/>
        <a:lstStyle/>
        <a:p>
          <a:endParaRPr lang="en-US"/>
        </a:p>
      </dgm:t>
    </dgm:pt>
    <dgm:pt modelId="{8D02C785-1715-42B5-8C8E-330BB190D7C6}">
      <dgm:prSet phldrT="[Text]" custT="1"/>
      <dgm:spPr/>
      <dgm:t>
        <a:bodyPr/>
        <a:lstStyle/>
        <a:p>
          <a:r>
            <a:rPr lang="en-US" sz="1100" dirty="0" smtClean="0"/>
            <a:t>Are these attributes aligned with our expectations for how a manager should manage a portfolio in that asset class?</a:t>
          </a:r>
          <a:endParaRPr lang="en-US" sz="1100" dirty="0"/>
        </a:p>
      </dgm:t>
    </dgm:pt>
    <dgm:pt modelId="{180EE8B2-44C1-4F3F-AA5B-C84C2F73580E}" type="parTrans" cxnId="{A3A0F871-21DB-4CFB-8A89-5CD4915AE4ED}">
      <dgm:prSet/>
      <dgm:spPr/>
      <dgm:t>
        <a:bodyPr/>
        <a:lstStyle/>
        <a:p>
          <a:endParaRPr lang="en-US"/>
        </a:p>
      </dgm:t>
    </dgm:pt>
    <dgm:pt modelId="{46D8584A-6FAD-460F-9984-5D5BF7FF49DB}" type="sibTrans" cxnId="{A3A0F871-21DB-4CFB-8A89-5CD4915AE4ED}">
      <dgm:prSet/>
      <dgm:spPr/>
      <dgm:t>
        <a:bodyPr/>
        <a:lstStyle/>
        <a:p>
          <a:endParaRPr lang="en-US"/>
        </a:p>
      </dgm:t>
    </dgm:pt>
    <dgm:pt modelId="{5C474E1E-A70F-4F27-8826-AD373FBA823F}">
      <dgm:prSet phldrT="[Text]"/>
      <dgm:spPr/>
      <dgm:t>
        <a:bodyPr/>
        <a:lstStyle/>
        <a:p>
          <a:r>
            <a:rPr lang="en-US" dirty="0" smtClean="0"/>
            <a:t>If not, we need to request insight and guidance directly from the PM team at the fund.</a:t>
          </a:r>
          <a:endParaRPr lang="en-US" dirty="0"/>
        </a:p>
      </dgm:t>
    </dgm:pt>
    <dgm:pt modelId="{75D7EB2D-E893-478F-9C5D-7B6FF8F07576}" type="parTrans" cxnId="{82237197-4933-4F40-81E2-6A59AC44B1EB}">
      <dgm:prSet/>
      <dgm:spPr/>
      <dgm:t>
        <a:bodyPr/>
        <a:lstStyle/>
        <a:p>
          <a:endParaRPr lang="en-US"/>
        </a:p>
      </dgm:t>
    </dgm:pt>
    <dgm:pt modelId="{7C23F9BC-4AF2-43B6-BEC1-82C09CBC2789}" type="sibTrans" cxnId="{82237197-4933-4F40-81E2-6A59AC44B1EB}">
      <dgm:prSet/>
      <dgm:spPr/>
      <dgm:t>
        <a:bodyPr/>
        <a:lstStyle/>
        <a:p>
          <a:endParaRPr lang="en-US"/>
        </a:p>
      </dgm:t>
    </dgm:pt>
    <dgm:pt modelId="{570B3298-F35F-4987-AF08-541FE22ED10B}">
      <dgm:prSet phldrT="[Text]" custT="1"/>
      <dgm:spPr/>
      <dgm:t>
        <a:bodyPr/>
        <a:lstStyle/>
        <a:p>
          <a:r>
            <a:rPr lang="en-US" sz="1800" dirty="0" smtClean="0"/>
            <a:t>Does it all make sense?</a:t>
          </a:r>
          <a:endParaRPr lang="en-US" sz="1800" dirty="0"/>
        </a:p>
      </dgm:t>
    </dgm:pt>
    <dgm:pt modelId="{5115394E-5F08-424B-A767-B8E67234B99A}" type="parTrans" cxnId="{B0749BC1-3A6C-4329-85E8-D7D44380B87A}">
      <dgm:prSet/>
      <dgm:spPr/>
      <dgm:t>
        <a:bodyPr/>
        <a:lstStyle/>
        <a:p>
          <a:endParaRPr lang="en-US"/>
        </a:p>
      </dgm:t>
    </dgm:pt>
    <dgm:pt modelId="{1A05B979-D38B-4AB5-832A-6BEAD6C64B37}" type="sibTrans" cxnId="{B0749BC1-3A6C-4329-85E8-D7D44380B87A}">
      <dgm:prSet/>
      <dgm:spPr/>
      <dgm:t>
        <a:bodyPr/>
        <a:lstStyle/>
        <a:p>
          <a:endParaRPr lang="en-US"/>
        </a:p>
      </dgm:t>
    </dgm:pt>
    <dgm:pt modelId="{E82FBDA0-515E-46E0-8AFB-A41903491C04}">
      <dgm:prSet phldrT="[Text]"/>
      <dgm:spPr/>
      <dgm:t>
        <a:bodyPr/>
        <a:lstStyle/>
        <a:p>
          <a:r>
            <a:rPr lang="en-US" dirty="0" smtClean="0"/>
            <a:t>Can we explain to ourselves what a manager has done to be successful  relative to her peer group?</a:t>
          </a:r>
          <a:endParaRPr lang="en-US" dirty="0"/>
        </a:p>
      </dgm:t>
    </dgm:pt>
    <dgm:pt modelId="{53A14F7F-7392-47BB-96F9-02E2E1F050D6}" type="parTrans" cxnId="{0DD533F1-6311-4ECA-8F02-BE5D41A47694}">
      <dgm:prSet/>
      <dgm:spPr/>
      <dgm:t>
        <a:bodyPr/>
        <a:lstStyle/>
        <a:p>
          <a:endParaRPr lang="en-US"/>
        </a:p>
      </dgm:t>
    </dgm:pt>
    <dgm:pt modelId="{67CFEA26-501C-4934-B4E4-1F4CAA02B901}" type="sibTrans" cxnId="{0DD533F1-6311-4ECA-8F02-BE5D41A47694}">
      <dgm:prSet/>
      <dgm:spPr/>
      <dgm:t>
        <a:bodyPr/>
        <a:lstStyle/>
        <a:p>
          <a:endParaRPr lang="en-US"/>
        </a:p>
      </dgm:t>
    </dgm:pt>
    <dgm:pt modelId="{5715BD6D-CFD5-4112-B49D-5095F8D84C3E}">
      <dgm:prSet phldrT="[Text]" custT="1"/>
      <dgm:spPr/>
      <dgm:t>
        <a:bodyPr/>
        <a:lstStyle/>
        <a:p>
          <a:r>
            <a:rPr lang="en-US" sz="1100" dirty="0" smtClean="0"/>
            <a:t>Could we explain this to our clients?</a:t>
          </a:r>
          <a:endParaRPr lang="en-US" sz="1100" dirty="0"/>
        </a:p>
      </dgm:t>
    </dgm:pt>
    <dgm:pt modelId="{0CB8246D-2CA3-47E5-A8D2-0A89D7467D37}" type="parTrans" cxnId="{561279CA-6D07-40A7-B7BA-ADF325DAFDCB}">
      <dgm:prSet/>
      <dgm:spPr/>
      <dgm:t>
        <a:bodyPr/>
        <a:lstStyle/>
        <a:p>
          <a:endParaRPr lang="en-US"/>
        </a:p>
      </dgm:t>
    </dgm:pt>
    <dgm:pt modelId="{4077AE5A-D58A-4F89-9669-D2A8BE44E680}" type="sibTrans" cxnId="{561279CA-6D07-40A7-B7BA-ADF325DAFDCB}">
      <dgm:prSet/>
      <dgm:spPr/>
      <dgm:t>
        <a:bodyPr/>
        <a:lstStyle/>
        <a:p>
          <a:endParaRPr lang="en-US"/>
        </a:p>
      </dgm:t>
    </dgm:pt>
    <dgm:pt modelId="{F467EF52-36EB-48C5-BE78-86149D8E94F3}" type="pres">
      <dgm:prSet presAssocID="{62B4F794-CD12-4DE3-9BA7-42CF65FC61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BD69C3-4353-476E-9B19-EC20ABADAECB}" type="pres">
      <dgm:prSet presAssocID="{570B3298-F35F-4987-AF08-541FE22ED10B}" presName="boxAndChildren" presStyleCnt="0"/>
      <dgm:spPr/>
    </dgm:pt>
    <dgm:pt modelId="{4E733C2D-618F-48F9-8ECC-A1B94914A3ED}" type="pres">
      <dgm:prSet presAssocID="{570B3298-F35F-4987-AF08-541FE22ED10B}" presName="parentTextBox" presStyleLbl="node1" presStyleIdx="0" presStyleCnt="4"/>
      <dgm:spPr/>
      <dgm:t>
        <a:bodyPr/>
        <a:lstStyle/>
        <a:p>
          <a:endParaRPr lang="en-US"/>
        </a:p>
      </dgm:t>
    </dgm:pt>
    <dgm:pt modelId="{44316397-FF6E-4107-96B9-274FABC43767}" type="pres">
      <dgm:prSet presAssocID="{570B3298-F35F-4987-AF08-541FE22ED10B}" presName="entireBox" presStyleLbl="node1" presStyleIdx="0" presStyleCnt="4"/>
      <dgm:spPr/>
      <dgm:t>
        <a:bodyPr/>
        <a:lstStyle/>
        <a:p>
          <a:endParaRPr lang="en-US"/>
        </a:p>
      </dgm:t>
    </dgm:pt>
    <dgm:pt modelId="{EF7B0997-FEC2-43F3-AEB4-41C8199E3301}" type="pres">
      <dgm:prSet presAssocID="{570B3298-F35F-4987-AF08-541FE22ED10B}" presName="descendantBox" presStyleCnt="0"/>
      <dgm:spPr/>
    </dgm:pt>
    <dgm:pt modelId="{3A050CEE-EC94-4B20-9DEF-30361F2E560A}" type="pres">
      <dgm:prSet presAssocID="{E82FBDA0-515E-46E0-8AFB-A41903491C04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02A3E-7443-4436-8017-1FBDA86C07D0}" type="pres">
      <dgm:prSet presAssocID="{5715BD6D-CFD5-4112-B49D-5095F8D84C3E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E195E7-EFAD-4C18-8E60-5D6E73BEC392}" type="pres">
      <dgm:prSet presAssocID="{5C474E1E-A70F-4F27-8826-AD373FBA823F}" presName="childTextBox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CC50D-4229-45A3-A8B6-DFB00C47C16B}" type="pres">
      <dgm:prSet presAssocID="{AF1C34AC-3605-453E-AD07-6871947B9616}" presName="sp" presStyleCnt="0"/>
      <dgm:spPr/>
    </dgm:pt>
    <dgm:pt modelId="{4C396920-49B3-478D-B9A3-5394E79FF454}" type="pres">
      <dgm:prSet presAssocID="{AE011C7B-80F9-4BDF-9121-DC4D2CEECBAD}" presName="arrowAndChildren" presStyleCnt="0"/>
      <dgm:spPr/>
    </dgm:pt>
    <dgm:pt modelId="{353E6142-14A6-457E-AA0D-3AFE2523C176}" type="pres">
      <dgm:prSet presAssocID="{AE011C7B-80F9-4BDF-9121-DC4D2CEECBAD}" presName="parentTextArrow" presStyleLbl="node1" presStyleIdx="0" presStyleCnt="4"/>
      <dgm:spPr/>
      <dgm:t>
        <a:bodyPr/>
        <a:lstStyle/>
        <a:p>
          <a:endParaRPr lang="en-US"/>
        </a:p>
      </dgm:t>
    </dgm:pt>
    <dgm:pt modelId="{915EE7F4-475E-449F-8891-E768BEF92B4E}" type="pres">
      <dgm:prSet presAssocID="{AE011C7B-80F9-4BDF-9121-DC4D2CEECBAD}" presName="arrow" presStyleLbl="node1" presStyleIdx="1" presStyleCnt="4"/>
      <dgm:spPr/>
      <dgm:t>
        <a:bodyPr/>
        <a:lstStyle/>
        <a:p>
          <a:endParaRPr lang="en-US"/>
        </a:p>
      </dgm:t>
    </dgm:pt>
    <dgm:pt modelId="{A7675A62-1DA5-4726-906D-CB9B5D51162B}" type="pres">
      <dgm:prSet presAssocID="{AE011C7B-80F9-4BDF-9121-DC4D2CEECBAD}" presName="descendantArrow" presStyleCnt="0"/>
      <dgm:spPr/>
    </dgm:pt>
    <dgm:pt modelId="{C5F8F5A8-C0BC-4DAA-ACDA-0EDC8859350F}" type="pres">
      <dgm:prSet presAssocID="{26F7F5F9-043A-40C4-8EFD-56CB8B5D0667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3F33C7-CCA3-456D-BE58-5A291012E0F5}" type="pres">
      <dgm:prSet presAssocID="{8D02C785-1715-42B5-8C8E-330BB190D7C6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C148C5-53E8-4814-98C5-7ED43683875F}" type="pres">
      <dgm:prSet presAssocID="{37214B86-9724-44BD-9E2D-61A4B9E9CC84}" presName="sp" presStyleCnt="0"/>
      <dgm:spPr/>
    </dgm:pt>
    <dgm:pt modelId="{FCB967F9-09C4-44E0-9FF4-EEBD9D5D4FFD}" type="pres">
      <dgm:prSet presAssocID="{363583CB-3200-4446-97AC-96755DD19445}" presName="arrowAndChildren" presStyleCnt="0"/>
      <dgm:spPr/>
    </dgm:pt>
    <dgm:pt modelId="{19878C61-D5A2-40EE-B885-EA4129C65E7D}" type="pres">
      <dgm:prSet presAssocID="{363583CB-3200-4446-97AC-96755DD19445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FACE89C7-F67D-40DB-AF9F-9C310A635188}" type="pres">
      <dgm:prSet presAssocID="{363583CB-3200-4446-97AC-96755DD19445}" presName="arrow" presStyleLbl="node1" presStyleIdx="2" presStyleCnt="4"/>
      <dgm:spPr/>
      <dgm:t>
        <a:bodyPr/>
        <a:lstStyle/>
        <a:p>
          <a:endParaRPr lang="en-US"/>
        </a:p>
      </dgm:t>
    </dgm:pt>
    <dgm:pt modelId="{EEE84B7F-4868-4D0E-980F-A281F8B1D638}" type="pres">
      <dgm:prSet presAssocID="{363583CB-3200-4446-97AC-96755DD19445}" presName="descendantArrow" presStyleCnt="0"/>
      <dgm:spPr/>
    </dgm:pt>
    <dgm:pt modelId="{D6ACAB1D-9B7A-46CE-9A8B-2602D26CF94C}" type="pres">
      <dgm:prSet presAssocID="{1AEE5845-51FB-45A1-834E-23B20EF53E82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BE27E5-BD29-45B1-B4EC-4B966654578B}" type="pres">
      <dgm:prSet presAssocID="{ABE0F7C0-E53E-4601-8928-B4374086D006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AF103C-4678-4283-9F09-07F4FB409AE3}" type="pres">
      <dgm:prSet presAssocID="{4B144A47-7A3E-434D-AB92-1B540A0A78E4}" presName="sp" presStyleCnt="0"/>
      <dgm:spPr/>
    </dgm:pt>
    <dgm:pt modelId="{59B8D863-3983-495D-9C00-4A27BBEFE89B}" type="pres">
      <dgm:prSet presAssocID="{3CA79692-A478-4500-B905-E7C1F568482F}" presName="arrowAndChildren" presStyleCnt="0"/>
      <dgm:spPr/>
    </dgm:pt>
    <dgm:pt modelId="{3CEB9B21-178C-4302-8153-D339871D8E1C}" type="pres">
      <dgm:prSet presAssocID="{3CA79692-A478-4500-B905-E7C1F568482F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B8969881-B2B8-42D2-BD73-DBF4006066AA}" type="pres">
      <dgm:prSet presAssocID="{3CA79692-A478-4500-B905-E7C1F568482F}" presName="arrow" presStyleLbl="node1" presStyleIdx="3" presStyleCnt="4"/>
      <dgm:spPr/>
      <dgm:t>
        <a:bodyPr/>
        <a:lstStyle/>
        <a:p>
          <a:endParaRPr lang="en-US"/>
        </a:p>
      </dgm:t>
    </dgm:pt>
    <dgm:pt modelId="{A1C908F3-29D7-48A4-904F-8E47F02031C0}" type="pres">
      <dgm:prSet presAssocID="{3CA79692-A478-4500-B905-E7C1F568482F}" presName="descendantArrow" presStyleCnt="0"/>
      <dgm:spPr/>
    </dgm:pt>
    <dgm:pt modelId="{E003D35A-33B6-4B9E-93A7-E6D12BD8A133}" type="pres">
      <dgm:prSet presAssocID="{1CDBB537-4A97-4F49-B263-A0AEBB274834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4BFBFB-1CBA-4124-9EB4-126383292E3E}" type="presOf" srcId="{62B4F794-CD12-4DE3-9BA7-42CF65FC619C}" destId="{F467EF52-36EB-48C5-BE78-86149D8E94F3}" srcOrd="0" destOrd="0" presId="urn:microsoft.com/office/officeart/2005/8/layout/process4"/>
    <dgm:cxn modelId="{9E3FC218-43AD-4AF3-9251-8F97A975DA6D}" srcId="{62B4F794-CD12-4DE3-9BA7-42CF65FC619C}" destId="{AE011C7B-80F9-4BDF-9121-DC4D2CEECBAD}" srcOrd="2" destOrd="0" parTransId="{6E642C4E-0F44-475B-8BDE-4130FA82054E}" sibTransId="{AF1C34AC-3605-453E-AD07-6871947B9616}"/>
    <dgm:cxn modelId="{9BC0EE31-3DC0-4708-AC36-A8CB82393B44}" type="presOf" srcId="{570B3298-F35F-4987-AF08-541FE22ED10B}" destId="{4E733C2D-618F-48F9-8ECC-A1B94914A3ED}" srcOrd="0" destOrd="0" presId="urn:microsoft.com/office/officeart/2005/8/layout/process4"/>
    <dgm:cxn modelId="{0DD533F1-6311-4ECA-8F02-BE5D41A47694}" srcId="{570B3298-F35F-4987-AF08-541FE22ED10B}" destId="{E82FBDA0-515E-46E0-8AFB-A41903491C04}" srcOrd="0" destOrd="0" parTransId="{53A14F7F-7392-47BB-96F9-02E2E1F050D6}" sibTransId="{67CFEA26-501C-4934-B4E4-1F4CAA02B901}"/>
    <dgm:cxn modelId="{440C4241-0413-4D6E-B055-1DAB272B6800}" srcId="{62B4F794-CD12-4DE3-9BA7-42CF65FC619C}" destId="{363583CB-3200-4446-97AC-96755DD19445}" srcOrd="1" destOrd="0" parTransId="{632E5B38-259C-4DC6-9E2F-835D774D7C11}" sibTransId="{37214B86-9724-44BD-9E2D-61A4B9E9CC84}"/>
    <dgm:cxn modelId="{336F1EBD-F879-465A-9042-DC358042E1E8}" type="presOf" srcId="{570B3298-F35F-4987-AF08-541FE22ED10B}" destId="{44316397-FF6E-4107-96B9-274FABC43767}" srcOrd="1" destOrd="0" presId="urn:microsoft.com/office/officeart/2005/8/layout/process4"/>
    <dgm:cxn modelId="{23B5D36B-7326-416F-8394-B9892521438A}" type="presOf" srcId="{3CA79692-A478-4500-B905-E7C1F568482F}" destId="{B8969881-B2B8-42D2-BD73-DBF4006066AA}" srcOrd="1" destOrd="0" presId="urn:microsoft.com/office/officeart/2005/8/layout/process4"/>
    <dgm:cxn modelId="{82237197-4933-4F40-81E2-6A59AC44B1EB}" srcId="{570B3298-F35F-4987-AF08-541FE22ED10B}" destId="{5C474E1E-A70F-4F27-8826-AD373FBA823F}" srcOrd="2" destOrd="0" parTransId="{75D7EB2D-E893-478F-9C5D-7B6FF8F07576}" sibTransId="{7C23F9BC-4AF2-43B6-BEC1-82C09CBC2789}"/>
    <dgm:cxn modelId="{B73D751F-AB58-441F-8196-BAE290D46F9D}" srcId="{363583CB-3200-4446-97AC-96755DD19445}" destId="{1AEE5845-51FB-45A1-834E-23B20EF53E82}" srcOrd="0" destOrd="0" parTransId="{4EF8A891-7AD6-48C5-8D85-268520BB46B8}" sibTransId="{A946E35D-73A1-431C-A635-EE9664CBD730}"/>
    <dgm:cxn modelId="{B91597EE-4972-42D4-B0F7-C1818A5FA90A}" type="presOf" srcId="{ABE0F7C0-E53E-4601-8928-B4374086D006}" destId="{CFBE27E5-BD29-45B1-B4EC-4B966654578B}" srcOrd="0" destOrd="0" presId="urn:microsoft.com/office/officeart/2005/8/layout/process4"/>
    <dgm:cxn modelId="{DB4CEBD1-5AD9-4BDD-8B01-376CFD1680D8}" srcId="{363583CB-3200-4446-97AC-96755DD19445}" destId="{ABE0F7C0-E53E-4601-8928-B4374086D006}" srcOrd="1" destOrd="0" parTransId="{0FF5C334-B5D0-409C-93DA-115B91DA93D8}" sibTransId="{BF487102-1AFE-439B-898F-B26333EA29EC}"/>
    <dgm:cxn modelId="{061750A6-27EE-42A9-BE6A-3823EBC01924}" srcId="{AE011C7B-80F9-4BDF-9121-DC4D2CEECBAD}" destId="{26F7F5F9-043A-40C4-8EFD-56CB8B5D0667}" srcOrd="0" destOrd="0" parTransId="{14096C6E-A13F-408C-87EA-AEBC320CF96B}" sibTransId="{7F54A5D1-6A33-41E6-B669-755788DDB5D8}"/>
    <dgm:cxn modelId="{A3A0F871-21DB-4CFB-8A89-5CD4915AE4ED}" srcId="{AE011C7B-80F9-4BDF-9121-DC4D2CEECBAD}" destId="{8D02C785-1715-42B5-8C8E-330BB190D7C6}" srcOrd="1" destOrd="0" parTransId="{180EE8B2-44C1-4F3F-AA5B-C84C2F73580E}" sibTransId="{46D8584A-6FAD-460F-9984-5D5BF7FF49DB}"/>
    <dgm:cxn modelId="{E6FBC220-EEF1-4E0E-A0C0-C84CB5107B7E}" type="presOf" srcId="{1CDBB537-4A97-4F49-B263-A0AEBB274834}" destId="{E003D35A-33B6-4B9E-93A7-E6D12BD8A133}" srcOrd="0" destOrd="0" presId="urn:microsoft.com/office/officeart/2005/8/layout/process4"/>
    <dgm:cxn modelId="{561279CA-6D07-40A7-B7BA-ADF325DAFDCB}" srcId="{570B3298-F35F-4987-AF08-541FE22ED10B}" destId="{5715BD6D-CFD5-4112-B49D-5095F8D84C3E}" srcOrd="1" destOrd="0" parTransId="{0CB8246D-2CA3-47E5-A8D2-0A89D7467D37}" sibTransId="{4077AE5A-D58A-4F89-9669-D2A8BE44E680}"/>
    <dgm:cxn modelId="{7AF4A326-2265-4890-9F63-D5B9A1173FA0}" type="presOf" srcId="{5715BD6D-CFD5-4112-B49D-5095F8D84C3E}" destId="{F9402A3E-7443-4436-8017-1FBDA86C07D0}" srcOrd="0" destOrd="0" presId="urn:microsoft.com/office/officeart/2005/8/layout/process4"/>
    <dgm:cxn modelId="{BD1425FC-BF0C-4012-9A4E-BCB822126900}" type="presOf" srcId="{AE011C7B-80F9-4BDF-9121-DC4D2CEECBAD}" destId="{353E6142-14A6-457E-AA0D-3AFE2523C176}" srcOrd="0" destOrd="0" presId="urn:microsoft.com/office/officeart/2005/8/layout/process4"/>
    <dgm:cxn modelId="{DBCCC444-3B4C-491E-91D4-E1802DD9B234}" type="presOf" srcId="{363583CB-3200-4446-97AC-96755DD19445}" destId="{FACE89C7-F67D-40DB-AF9F-9C310A635188}" srcOrd="1" destOrd="0" presId="urn:microsoft.com/office/officeart/2005/8/layout/process4"/>
    <dgm:cxn modelId="{38100A58-8305-4223-AF5D-70EE78F4F0B9}" type="presOf" srcId="{8D02C785-1715-42B5-8C8E-330BB190D7C6}" destId="{DF3F33C7-CCA3-456D-BE58-5A291012E0F5}" srcOrd="0" destOrd="0" presId="urn:microsoft.com/office/officeart/2005/8/layout/process4"/>
    <dgm:cxn modelId="{5596FBB8-3EFB-432D-838D-7FD849923802}" srcId="{3CA79692-A478-4500-B905-E7C1F568482F}" destId="{1CDBB537-4A97-4F49-B263-A0AEBB274834}" srcOrd="0" destOrd="0" parTransId="{2C8EBE9C-105F-4E9A-BD01-DCC03A95DAA6}" sibTransId="{8E1FF207-B60B-4747-BEAD-3FCA799FA01E}"/>
    <dgm:cxn modelId="{BD488A9A-0675-4DF4-8DCC-87E98233226C}" type="presOf" srcId="{5C474E1E-A70F-4F27-8826-AD373FBA823F}" destId="{5DE195E7-EFAD-4C18-8E60-5D6E73BEC392}" srcOrd="0" destOrd="0" presId="urn:microsoft.com/office/officeart/2005/8/layout/process4"/>
    <dgm:cxn modelId="{B0749BC1-3A6C-4329-85E8-D7D44380B87A}" srcId="{62B4F794-CD12-4DE3-9BA7-42CF65FC619C}" destId="{570B3298-F35F-4987-AF08-541FE22ED10B}" srcOrd="3" destOrd="0" parTransId="{5115394E-5F08-424B-A767-B8E67234B99A}" sibTransId="{1A05B979-D38B-4AB5-832A-6BEAD6C64B37}"/>
    <dgm:cxn modelId="{38B4841B-5589-40BC-BCC4-95D7035D5F0D}" srcId="{62B4F794-CD12-4DE3-9BA7-42CF65FC619C}" destId="{3CA79692-A478-4500-B905-E7C1F568482F}" srcOrd="0" destOrd="0" parTransId="{8AA9B42A-352A-4AB4-8760-97ED5E3FB7A0}" sibTransId="{4B144A47-7A3E-434D-AB92-1B540A0A78E4}"/>
    <dgm:cxn modelId="{C15306D1-13DE-44DA-A85B-233697CD85A6}" type="presOf" srcId="{363583CB-3200-4446-97AC-96755DD19445}" destId="{19878C61-D5A2-40EE-B885-EA4129C65E7D}" srcOrd="0" destOrd="0" presId="urn:microsoft.com/office/officeart/2005/8/layout/process4"/>
    <dgm:cxn modelId="{52B1E0BD-A6CB-4984-A2BB-9FD7EBA3EEB8}" type="presOf" srcId="{E82FBDA0-515E-46E0-8AFB-A41903491C04}" destId="{3A050CEE-EC94-4B20-9DEF-30361F2E560A}" srcOrd="0" destOrd="0" presId="urn:microsoft.com/office/officeart/2005/8/layout/process4"/>
    <dgm:cxn modelId="{B797AC82-2667-4373-8BEC-F621C284391C}" type="presOf" srcId="{3CA79692-A478-4500-B905-E7C1F568482F}" destId="{3CEB9B21-178C-4302-8153-D339871D8E1C}" srcOrd="0" destOrd="0" presId="urn:microsoft.com/office/officeart/2005/8/layout/process4"/>
    <dgm:cxn modelId="{4495E4ED-67FD-4291-A931-B90E83ED1726}" type="presOf" srcId="{26F7F5F9-043A-40C4-8EFD-56CB8B5D0667}" destId="{C5F8F5A8-C0BC-4DAA-ACDA-0EDC8859350F}" srcOrd="0" destOrd="0" presId="urn:microsoft.com/office/officeart/2005/8/layout/process4"/>
    <dgm:cxn modelId="{50F43880-6B7A-4824-904C-BF9BF49854DE}" type="presOf" srcId="{1AEE5845-51FB-45A1-834E-23B20EF53E82}" destId="{D6ACAB1D-9B7A-46CE-9A8B-2602D26CF94C}" srcOrd="0" destOrd="0" presId="urn:microsoft.com/office/officeart/2005/8/layout/process4"/>
    <dgm:cxn modelId="{6F1E8F85-E90C-4E96-A350-7E0F1D4530B1}" type="presOf" srcId="{AE011C7B-80F9-4BDF-9121-DC4D2CEECBAD}" destId="{915EE7F4-475E-449F-8891-E768BEF92B4E}" srcOrd="1" destOrd="0" presId="urn:microsoft.com/office/officeart/2005/8/layout/process4"/>
    <dgm:cxn modelId="{A486A4EC-B871-41AA-AAFD-67EDEA735971}" type="presParOf" srcId="{F467EF52-36EB-48C5-BE78-86149D8E94F3}" destId="{9DBD69C3-4353-476E-9B19-EC20ABADAECB}" srcOrd="0" destOrd="0" presId="urn:microsoft.com/office/officeart/2005/8/layout/process4"/>
    <dgm:cxn modelId="{16B27509-43D9-496E-87F5-0CE4ADF7E5A6}" type="presParOf" srcId="{9DBD69C3-4353-476E-9B19-EC20ABADAECB}" destId="{4E733C2D-618F-48F9-8ECC-A1B94914A3ED}" srcOrd="0" destOrd="0" presId="urn:microsoft.com/office/officeart/2005/8/layout/process4"/>
    <dgm:cxn modelId="{17C839DF-3718-4D65-83D0-20B1A1B18322}" type="presParOf" srcId="{9DBD69C3-4353-476E-9B19-EC20ABADAECB}" destId="{44316397-FF6E-4107-96B9-274FABC43767}" srcOrd="1" destOrd="0" presId="urn:microsoft.com/office/officeart/2005/8/layout/process4"/>
    <dgm:cxn modelId="{DB0D8CA1-D5DE-4ABA-97E2-677047D0F7B9}" type="presParOf" srcId="{9DBD69C3-4353-476E-9B19-EC20ABADAECB}" destId="{EF7B0997-FEC2-43F3-AEB4-41C8199E3301}" srcOrd="2" destOrd="0" presId="urn:microsoft.com/office/officeart/2005/8/layout/process4"/>
    <dgm:cxn modelId="{BFA4C636-84B0-4B85-A66F-9A2B59452B9F}" type="presParOf" srcId="{EF7B0997-FEC2-43F3-AEB4-41C8199E3301}" destId="{3A050CEE-EC94-4B20-9DEF-30361F2E560A}" srcOrd="0" destOrd="0" presId="urn:microsoft.com/office/officeart/2005/8/layout/process4"/>
    <dgm:cxn modelId="{1D4F39E0-38FB-4225-BBC7-71807001DFE2}" type="presParOf" srcId="{EF7B0997-FEC2-43F3-AEB4-41C8199E3301}" destId="{F9402A3E-7443-4436-8017-1FBDA86C07D0}" srcOrd="1" destOrd="0" presId="urn:microsoft.com/office/officeart/2005/8/layout/process4"/>
    <dgm:cxn modelId="{AB5DA1B8-19A9-40A8-980C-0190C4DA274C}" type="presParOf" srcId="{EF7B0997-FEC2-43F3-AEB4-41C8199E3301}" destId="{5DE195E7-EFAD-4C18-8E60-5D6E73BEC392}" srcOrd="2" destOrd="0" presId="urn:microsoft.com/office/officeart/2005/8/layout/process4"/>
    <dgm:cxn modelId="{3DB3A947-21E3-488C-8A90-3FD5EED4177E}" type="presParOf" srcId="{F467EF52-36EB-48C5-BE78-86149D8E94F3}" destId="{BEACC50D-4229-45A3-A8B6-DFB00C47C16B}" srcOrd="1" destOrd="0" presId="urn:microsoft.com/office/officeart/2005/8/layout/process4"/>
    <dgm:cxn modelId="{63B549A4-FE9D-4EC0-B385-5572B86C9B7C}" type="presParOf" srcId="{F467EF52-36EB-48C5-BE78-86149D8E94F3}" destId="{4C396920-49B3-478D-B9A3-5394E79FF454}" srcOrd="2" destOrd="0" presId="urn:microsoft.com/office/officeart/2005/8/layout/process4"/>
    <dgm:cxn modelId="{47571412-7699-429B-94D7-E3F87CB69207}" type="presParOf" srcId="{4C396920-49B3-478D-B9A3-5394E79FF454}" destId="{353E6142-14A6-457E-AA0D-3AFE2523C176}" srcOrd="0" destOrd="0" presId="urn:microsoft.com/office/officeart/2005/8/layout/process4"/>
    <dgm:cxn modelId="{CEE95A4E-6646-4406-A34D-AF75985B0A9F}" type="presParOf" srcId="{4C396920-49B3-478D-B9A3-5394E79FF454}" destId="{915EE7F4-475E-449F-8891-E768BEF92B4E}" srcOrd="1" destOrd="0" presId="urn:microsoft.com/office/officeart/2005/8/layout/process4"/>
    <dgm:cxn modelId="{7AEA63D4-CE46-4E05-922B-9FF1FA123ED9}" type="presParOf" srcId="{4C396920-49B3-478D-B9A3-5394E79FF454}" destId="{A7675A62-1DA5-4726-906D-CB9B5D51162B}" srcOrd="2" destOrd="0" presId="urn:microsoft.com/office/officeart/2005/8/layout/process4"/>
    <dgm:cxn modelId="{4515B86D-81DF-411D-863C-1A6914A54B97}" type="presParOf" srcId="{A7675A62-1DA5-4726-906D-CB9B5D51162B}" destId="{C5F8F5A8-C0BC-4DAA-ACDA-0EDC8859350F}" srcOrd="0" destOrd="0" presId="urn:microsoft.com/office/officeart/2005/8/layout/process4"/>
    <dgm:cxn modelId="{7A09D39C-59DF-4498-B4D3-978C12890E3C}" type="presParOf" srcId="{A7675A62-1DA5-4726-906D-CB9B5D51162B}" destId="{DF3F33C7-CCA3-456D-BE58-5A291012E0F5}" srcOrd="1" destOrd="0" presId="urn:microsoft.com/office/officeart/2005/8/layout/process4"/>
    <dgm:cxn modelId="{9D23A729-391C-4A01-B7A8-849506F9C13A}" type="presParOf" srcId="{F467EF52-36EB-48C5-BE78-86149D8E94F3}" destId="{B5C148C5-53E8-4814-98C5-7ED43683875F}" srcOrd="3" destOrd="0" presId="urn:microsoft.com/office/officeart/2005/8/layout/process4"/>
    <dgm:cxn modelId="{DCD79C5A-1A5A-4BFE-AFAA-88A36D770D04}" type="presParOf" srcId="{F467EF52-36EB-48C5-BE78-86149D8E94F3}" destId="{FCB967F9-09C4-44E0-9FF4-EEBD9D5D4FFD}" srcOrd="4" destOrd="0" presId="urn:microsoft.com/office/officeart/2005/8/layout/process4"/>
    <dgm:cxn modelId="{9EECDA46-92BE-4C9D-BA68-BA90C56DC524}" type="presParOf" srcId="{FCB967F9-09C4-44E0-9FF4-EEBD9D5D4FFD}" destId="{19878C61-D5A2-40EE-B885-EA4129C65E7D}" srcOrd="0" destOrd="0" presId="urn:microsoft.com/office/officeart/2005/8/layout/process4"/>
    <dgm:cxn modelId="{4CD8BBE7-9F90-4A6E-B389-D7DD21489AB7}" type="presParOf" srcId="{FCB967F9-09C4-44E0-9FF4-EEBD9D5D4FFD}" destId="{FACE89C7-F67D-40DB-AF9F-9C310A635188}" srcOrd="1" destOrd="0" presId="urn:microsoft.com/office/officeart/2005/8/layout/process4"/>
    <dgm:cxn modelId="{189FCE7E-1083-43EA-9E25-3F99A4AAAAC1}" type="presParOf" srcId="{FCB967F9-09C4-44E0-9FF4-EEBD9D5D4FFD}" destId="{EEE84B7F-4868-4D0E-980F-A281F8B1D638}" srcOrd="2" destOrd="0" presId="urn:microsoft.com/office/officeart/2005/8/layout/process4"/>
    <dgm:cxn modelId="{B293C7CF-9A5A-4D15-84A4-47D99B70F361}" type="presParOf" srcId="{EEE84B7F-4868-4D0E-980F-A281F8B1D638}" destId="{D6ACAB1D-9B7A-46CE-9A8B-2602D26CF94C}" srcOrd="0" destOrd="0" presId="urn:microsoft.com/office/officeart/2005/8/layout/process4"/>
    <dgm:cxn modelId="{ECE79660-32D2-40F2-B7AA-94A3759BAA3E}" type="presParOf" srcId="{EEE84B7F-4868-4D0E-980F-A281F8B1D638}" destId="{CFBE27E5-BD29-45B1-B4EC-4B966654578B}" srcOrd="1" destOrd="0" presId="urn:microsoft.com/office/officeart/2005/8/layout/process4"/>
    <dgm:cxn modelId="{70442FC1-C51D-4D19-86CE-E7B8F12ABE80}" type="presParOf" srcId="{F467EF52-36EB-48C5-BE78-86149D8E94F3}" destId="{FBAF103C-4678-4283-9F09-07F4FB409AE3}" srcOrd="5" destOrd="0" presId="urn:microsoft.com/office/officeart/2005/8/layout/process4"/>
    <dgm:cxn modelId="{4A045023-1D2A-42DB-B5B6-D1D3D9221DC3}" type="presParOf" srcId="{F467EF52-36EB-48C5-BE78-86149D8E94F3}" destId="{59B8D863-3983-495D-9C00-4A27BBEFE89B}" srcOrd="6" destOrd="0" presId="urn:microsoft.com/office/officeart/2005/8/layout/process4"/>
    <dgm:cxn modelId="{D9FD85B6-38B7-4F1B-BA2D-260CE39F460C}" type="presParOf" srcId="{59B8D863-3983-495D-9C00-4A27BBEFE89B}" destId="{3CEB9B21-178C-4302-8153-D339871D8E1C}" srcOrd="0" destOrd="0" presId="urn:microsoft.com/office/officeart/2005/8/layout/process4"/>
    <dgm:cxn modelId="{70127C1D-F8C5-495A-AD37-AFEFE3D90682}" type="presParOf" srcId="{59B8D863-3983-495D-9C00-4A27BBEFE89B}" destId="{B8969881-B2B8-42D2-BD73-DBF4006066AA}" srcOrd="1" destOrd="0" presId="urn:microsoft.com/office/officeart/2005/8/layout/process4"/>
    <dgm:cxn modelId="{AD6FAE83-5FE7-4027-B9DF-7249D48020A5}" type="presParOf" srcId="{59B8D863-3983-495D-9C00-4A27BBEFE89B}" destId="{A1C908F3-29D7-48A4-904F-8E47F02031C0}" srcOrd="2" destOrd="0" presId="urn:microsoft.com/office/officeart/2005/8/layout/process4"/>
    <dgm:cxn modelId="{A652AE98-D361-4DD4-BD48-76182E9A7258}" type="presParOf" srcId="{A1C908F3-29D7-48A4-904F-8E47F02031C0}" destId="{E003D35A-33B6-4B9E-93A7-E6D12BD8A133}" srcOrd="0" destOrd="0" presId="urn:microsoft.com/office/officeart/2005/8/layout/process4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9984793-1571-4B25-85D1-23346A156F6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FDF074-69C5-4454-981C-92E6B16DDA6B}">
      <dgm:prSet phldrT="[Text]"/>
      <dgm:spPr/>
      <dgm:t>
        <a:bodyPr/>
        <a:lstStyle/>
        <a:p>
          <a:r>
            <a:rPr lang="en-US" b="1" dirty="0" smtClean="0"/>
            <a:t>INTERNAL GROUP DISCUSSION</a:t>
          </a:r>
          <a:endParaRPr lang="en-US" b="1" dirty="0"/>
        </a:p>
      </dgm:t>
    </dgm:pt>
    <dgm:pt modelId="{EA026B12-3A9D-4144-BEAC-5AA9B39D825B}" type="parTrans" cxnId="{1BE042CC-A939-4C71-B84A-A3BDC78A3FF2}">
      <dgm:prSet/>
      <dgm:spPr/>
      <dgm:t>
        <a:bodyPr/>
        <a:lstStyle/>
        <a:p>
          <a:endParaRPr lang="en-US"/>
        </a:p>
      </dgm:t>
    </dgm:pt>
    <dgm:pt modelId="{27AB5B12-19F4-4AD6-AC0D-1DFD2B92A4B6}" type="sibTrans" cxnId="{1BE042CC-A939-4C71-B84A-A3BDC78A3FF2}">
      <dgm:prSet/>
      <dgm:spPr/>
      <dgm:t>
        <a:bodyPr/>
        <a:lstStyle/>
        <a:p>
          <a:endParaRPr lang="en-US"/>
        </a:p>
      </dgm:t>
    </dgm:pt>
    <dgm:pt modelId="{0E8E0635-151B-479C-A6AC-6A560E870119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600" b="1" dirty="0" smtClean="0"/>
            <a:t>TIMELINESS of prospective swap:</a:t>
          </a:r>
        </a:p>
      </dgm:t>
    </dgm:pt>
    <dgm:pt modelId="{9233E55C-A68C-4A5B-8EDD-2F487C70E443}" type="parTrans" cxnId="{05B135AC-D37C-449A-9F5A-4B5CBAF3DFA8}">
      <dgm:prSet/>
      <dgm:spPr/>
      <dgm:t>
        <a:bodyPr/>
        <a:lstStyle/>
        <a:p>
          <a:endParaRPr lang="en-US"/>
        </a:p>
      </dgm:t>
    </dgm:pt>
    <dgm:pt modelId="{EA4B4375-A41A-422F-9765-C92DB6C25BCA}" type="sibTrans" cxnId="{05B135AC-D37C-449A-9F5A-4B5CBAF3DFA8}">
      <dgm:prSet/>
      <dgm:spPr/>
      <dgm:t>
        <a:bodyPr/>
        <a:lstStyle/>
        <a:p>
          <a:endParaRPr lang="en-US"/>
        </a:p>
      </dgm:t>
    </dgm:pt>
    <dgm:pt modelId="{D1457C43-65EB-4583-8887-68DC65B1D70F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600" b="1" dirty="0" smtClean="0"/>
            <a:t>POTENTIAL QUESTIONS and QUALMS:</a:t>
          </a:r>
          <a:endParaRPr lang="en-US" sz="1600" b="1" dirty="0"/>
        </a:p>
      </dgm:t>
    </dgm:pt>
    <dgm:pt modelId="{20B7CDC2-F8A5-4012-B53F-EB1DB945825B}" type="parTrans" cxnId="{A07CC257-C99F-4F64-8734-1F3C198CDA21}">
      <dgm:prSet/>
      <dgm:spPr/>
      <dgm:t>
        <a:bodyPr/>
        <a:lstStyle/>
        <a:p>
          <a:endParaRPr lang="en-US"/>
        </a:p>
      </dgm:t>
    </dgm:pt>
    <dgm:pt modelId="{49C57DE3-C586-4A85-80A8-D1FB3C33E735}" type="sibTrans" cxnId="{A07CC257-C99F-4F64-8734-1F3C198CDA21}">
      <dgm:prSet/>
      <dgm:spPr/>
      <dgm:t>
        <a:bodyPr/>
        <a:lstStyle/>
        <a:p>
          <a:endParaRPr lang="en-US"/>
        </a:p>
      </dgm:t>
    </dgm:pt>
    <dgm:pt modelId="{77D38552-81CF-4296-BE05-754BFCE01AA3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600" b="1" dirty="0" smtClean="0"/>
            <a:t>GROUP KNOWLEDGE:</a:t>
          </a:r>
          <a:endParaRPr lang="en-US" sz="1600" b="1" dirty="0"/>
        </a:p>
      </dgm:t>
    </dgm:pt>
    <dgm:pt modelId="{08B7D335-53B6-4483-9B49-8FD75FE0FC19}" type="parTrans" cxnId="{F22045B6-3A2F-44B9-85B9-496122320F77}">
      <dgm:prSet/>
      <dgm:spPr/>
      <dgm:t>
        <a:bodyPr/>
        <a:lstStyle/>
        <a:p>
          <a:endParaRPr lang="en-US"/>
        </a:p>
      </dgm:t>
    </dgm:pt>
    <dgm:pt modelId="{37A6683F-9B47-4B49-89CE-2B35027BE175}" type="sibTrans" cxnId="{F22045B6-3A2F-44B9-85B9-496122320F77}">
      <dgm:prSet/>
      <dgm:spPr/>
      <dgm:t>
        <a:bodyPr/>
        <a:lstStyle/>
        <a:p>
          <a:endParaRPr lang="en-US"/>
        </a:p>
      </dgm:t>
    </dgm:pt>
    <dgm:pt modelId="{B04E666E-7D26-4AC8-8BCC-FC1F126BF0EC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Experience with Fund Company </a:t>
          </a:r>
          <a:endParaRPr lang="en-US" sz="1200" dirty="0"/>
        </a:p>
      </dgm:t>
    </dgm:pt>
    <dgm:pt modelId="{5BE443C5-96B7-417F-BEFB-411C261E7887}" type="parTrans" cxnId="{98E7DF0D-B4F7-4F2E-A091-9C2D7E3DDE0C}">
      <dgm:prSet/>
      <dgm:spPr/>
      <dgm:t>
        <a:bodyPr/>
        <a:lstStyle/>
        <a:p>
          <a:endParaRPr lang="en-US"/>
        </a:p>
      </dgm:t>
    </dgm:pt>
    <dgm:pt modelId="{5BB4B495-9A3F-4E13-B245-954613022B45}" type="sibTrans" cxnId="{98E7DF0D-B4F7-4F2E-A091-9C2D7E3DDE0C}">
      <dgm:prSet/>
      <dgm:spPr/>
      <dgm:t>
        <a:bodyPr/>
        <a:lstStyle/>
        <a:p>
          <a:endParaRPr lang="en-US"/>
        </a:p>
      </dgm:t>
    </dgm:pt>
    <dgm:pt modelId="{36038E7E-2F6D-4714-A05F-A83214504620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How does current Market and Sector environment affect the swap?</a:t>
          </a:r>
          <a:endParaRPr lang="en-US" sz="1200" dirty="0"/>
        </a:p>
      </dgm:t>
    </dgm:pt>
    <dgm:pt modelId="{E2A4C47C-9BBA-484F-A6F1-7D35F72E61D4}" type="sibTrans" cxnId="{21E3331C-5C24-4C4D-8997-E99C5B3EBD95}">
      <dgm:prSet/>
      <dgm:spPr/>
      <dgm:t>
        <a:bodyPr/>
        <a:lstStyle/>
        <a:p>
          <a:endParaRPr lang="en-US"/>
        </a:p>
      </dgm:t>
    </dgm:pt>
    <dgm:pt modelId="{67C66B27-43F2-4DD9-B2DD-5C8AE851D62D}" type="parTrans" cxnId="{21E3331C-5C24-4C4D-8997-E99C5B3EBD95}">
      <dgm:prSet/>
      <dgm:spPr/>
      <dgm:t>
        <a:bodyPr/>
        <a:lstStyle/>
        <a:p>
          <a:endParaRPr lang="en-US"/>
        </a:p>
      </dgm:t>
    </dgm:pt>
    <dgm:pt modelId="{ED9DD8A5-02D4-400B-BF81-FE444BA9189A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ctr"/>
          <a:endParaRPr lang="en-US" sz="1200" dirty="0"/>
        </a:p>
      </dgm:t>
    </dgm:pt>
    <dgm:pt modelId="{B5B36E4A-EF04-4C0E-A6E8-CFF6AA78FA49}" type="sibTrans" cxnId="{63DCEF47-D2CC-4444-A384-90764E972CE9}">
      <dgm:prSet/>
      <dgm:spPr/>
      <dgm:t>
        <a:bodyPr/>
        <a:lstStyle/>
        <a:p>
          <a:endParaRPr lang="en-US"/>
        </a:p>
      </dgm:t>
    </dgm:pt>
    <dgm:pt modelId="{07681398-49FB-4279-9D83-30DB5B4A99D3}" type="parTrans" cxnId="{63DCEF47-D2CC-4444-A384-90764E972CE9}">
      <dgm:prSet/>
      <dgm:spPr/>
      <dgm:t>
        <a:bodyPr/>
        <a:lstStyle/>
        <a:p>
          <a:endParaRPr lang="en-US"/>
        </a:p>
      </dgm:t>
    </dgm:pt>
    <dgm:pt modelId="{E102098F-E097-4041-A358-613E28CB3857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Whipsaw risk?</a:t>
          </a:r>
          <a:endParaRPr lang="en-US" sz="1200" dirty="0"/>
        </a:p>
      </dgm:t>
    </dgm:pt>
    <dgm:pt modelId="{29FC3A24-03FF-4432-BA5D-E207B4B3F06C}" type="sibTrans" cxnId="{DB754DC4-C2DD-4713-A624-0E2FA5DDDBF3}">
      <dgm:prSet/>
      <dgm:spPr/>
      <dgm:t>
        <a:bodyPr/>
        <a:lstStyle/>
        <a:p>
          <a:endParaRPr lang="en-US"/>
        </a:p>
      </dgm:t>
    </dgm:pt>
    <dgm:pt modelId="{3F7620E3-18D9-4CE6-B78B-0D6A2B9D5757}" type="parTrans" cxnId="{DB754DC4-C2DD-4713-A624-0E2FA5DDDBF3}">
      <dgm:prSet/>
      <dgm:spPr/>
      <dgm:t>
        <a:bodyPr/>
        <a:lstStyle/>
        <a:p>
          <a:endParaRPr lang="en-US"/>
        </a:p>
      </dgm:t>
    </dgm:pt>
    <dgm:pt modelId="{61AC9375-7D96-4601-90F9-0C834EB97219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From Investment Committee</a:t>
          </a:r>
          <a:endParaRPr lang="en-US" sz="1200" dirty="0"/>
        </a:p>
      </dgm:t>
    </dgm:pt>
    <dgm:pt modelId="{DA5EDB80-90FC-4F32-BE61-FD7174BA2001}" type="parTrans" cxnId="{0C62497A-D618-49D8-8248-AAA30E73FEAF}">
      <dgm:prSet/>
      <dgm:spPr/>
      <dgm:t>
        <a:bodyPr/>
        <a:lstStyle/>
        <a:p>
          <a:endParaRPr lang="en-US"/>
        </a:p>
      </dgm:t>
    </dgm:pt>
    <dgm:pt modelId="{03DA4584-4084-4328-A12B-52C4BAF72216}" type="sibTrans" cxnId="{0C62497A-D618-49D8-8248-AAA30E73FEAF}">
      <dgm:prSet/>
      <dgm:spPr/>
      <dgm:t>
        <a:bodyPr/>
        <a:lstStyle/>
        <a:p>
          <a:endParaRPr lang="en-US"/>
        </a:p>
      </dgm:t>
    </dgm:pt>
    <dgm:pt modelId="{8F2F21EF-410C-4072-92AF-5B9211554115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ctr"/>
          <a:endParaRPr lang="en-US" sz="1200" dirty="0"/>
        </a:p>
      </dgm:t>
    </dgm:pt>
    <dgm:pt modelId="{9E951E01-DB06-4372-AECD-4C178510ADF7}" type="parTrans" cxnId="{8ABB17E2-918A-4582-942F-5B7E31565E10}">
      <dgm:prSet/>
      <dgm:spPr/>
      <dgm:t>
        <a:bodyPr/>
        <a:lstStyle/>
        <a:p>
          <a:endParaRPr lang="en-US"/>
        </a:p>
      </dgm:t>
    </dgm:pt>
    <dgm:pt modelId="{0089FBD0-1DEC-46E6-BBC6-12791E5E676F}" type="sibTrans" cxnId="{8ABB17E2-918A-4582-942F-5B7E31565E10}">
      <dgm:prSet/>
      <dgm:spPr/>
      <dgm:t>
        <a:bodyPr/>
        <a:lstStyle/>
        <a:p>
          <a:endParaRPr lang="en-US"/>
        </a:p>
      </dgm:t>
    </dgm:pt>
    <dgm:pt modelId="{4061E62D-A54F-4E03-BCAE-31A0699E7D35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endParaRPr lang="en-US" sz="1200" dirty="0"/>
        </a:p>
      </dgm:t>
    </dgm:pt>
    <dgm:pt modelId="{642105D6-0766-40A6-9F86-2F7F5DC18144}" type="parTrans" cxnId="{8513ECE4-BA79-43A0-AD77-E529CDBDCA39}">
      <dgm:prSet/>
      <dgm:spPr/>
      <dgm:t>
        <a:bodyPr/>
        <a:lstStyle/>
        <a:p>
          <a:endParaRPr lang="en-US"/>
        </a:p>
      </dgm:t>
    </dgm:pt>
    <dgm:pt modelId="{4169895D-E1F0-4C4A-A78D-DAB6CDF03306}" type="sibTrans" cxnId="{8513ECE4-BA79-43A0-AD77-E529CDBDCA39}">
      <dgm:prSet/>
      <dgm:spPr/>
      <dgm:t>
        <a:bodyPr/>
        <a:lstStyle/>
        <a:p>
          <a:endParaRPr lang="en-US"/>
        </a:p>
      </dgm:t>
    </dgm:pt>
    <dgm:pt modelId="{0342AE9F-5DA2-4CF9-9302-3D85CF6D2B5D}">
      <dgm:prSet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600" b="1" dirty="0" smtClean="0"/>
            <a:t>MISCELLANEOUS:</a:t>
          </a:r>
          <a:endParaRPr lang="en-US" sz="1600" b="1" dirty="0"/>
        </a:p>
      </dgm:t>
    </dgm:pt>
    <dgm:pt modelId="{0D4D52F4-D780-4A38-B5E3-D75DAD510B21}" type="parTrans" cxnId="{F1F9DB66-612F-478A-9074-2B1F7013A59D}">
      <dgm:prSet/>
      <dgm:spPr/>
      <dgm:t>
        <a:bodyPr/>
        <a:lstStyle/>
        <a:p>
          <a:endParaRPr lang="en-US"/>
        </a:p>
      </dgm:t>
    </dgm:pt>
    <dgm:pt modelId="{662B61AC-461B-4F09-8962-5064099CD9EE}" type="sibTrans" cxnId="{F1F9DB66-612F-478A-9074-2B1F7013A59D}">
      <dgm:prSet/>
      <dgm:spPr/>
      <dgm:t>
        <a:bodyPr/>
        <a:lstStyle/>
        <a:p>
          <a:endParaRPr lang="en-US"/>
        </a:p>
      </dgm:t>
    </dgm:pt>
    <dgm:pt modelId="{BD633168-1DF2-4BED-9A38-D604CEC1CF85}">
      <dgm:prSet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Derivates usage?</a:t>
          </a:r>
          <a:endParaRPr lang="en-US" sz="1200" dirty="0"/>
        </a:p>
      </dgm:t>
    </dgm:pt>
    <dgm:pt modelId="{3F828580-50B6-4DA4-9452-688FBE7B0796}" type="parTrans" cxnId="{C8BBC5C6-2F8E-4FA8-87A4-8D8016D3E250}">
      <dgm:prSet/>
      <dgm:spPr/>
      <dgm:t>
        <a:bodyPr/>
        <a:lstStyle/>
        <a:p>
          <a:endParaRPr lang="en-US"/>
        </a:p>
      </dgm:t>
    </dgm:pt>
    <dgm:pt modelId="{1796F355-819D-40E1-8B7B-B451C178CF32}" type="sibTrans" cxnId="{C8BBC5C6-2F8E-4FA8-87A4-8D8016D3E250}">
      <dgm:prSet/>
      <dgm:spPr/>
      <dgm:t>
        <a:bodyPr/>
        <a:lstStyle/>
        <a:p>
          <a:endParaRPr lang="en-US"/>
        </a:p>
      </dgm:t>
    </dgm:pt>
    <dgm:pt modelId="{7440E6F3-2C9C-4F42-A207-85A91104226E}">
      <dgm:prSet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Trading structure</a:t>
          </a:r>
          <a:endParaRPr lang="en-US" sz="1200" dirty="0"/>
        </a:p>
      </dgm:t>
    </dgm:pt>
    <dgm:pt modelId="{D58C572E-10D8-4422-8D35-8122E605FB2F}" type="parTrans" cxnId="{6EFE9925-9237-4A54-809D-8EC177E8501E}">
      <dgm:prSet/>
      <dgm:spPr/>
      <dgm:t>
        <a:bodyPr/>
        <a:lstStyle/>
        <a:p>
          <a:endParaRPr lang="en-US"/>
        </a:p>
      </dgm:t>
    </dgm:pt>
    <dgm:pt modelId="{51769C26-EF2A-4FF3-93B9-DF420EB07BD6}" type="sibTrans" cxnId="{6EFE9925-9237-4A54-809D-8EC177E8501E}">
      <dgm:prSet/>
      <dgm:spPr/>
      <dgm:t>
        <a:bodyPr/>
        <a:lstStyle/>
        <a:p>
          <a:endParaRPr lang="en-US"/>
        </a:p>
      </dgm:t>
    </dgm:pt>
    <dgm:pt modelId="{58BF3758-6B23-4A4E-A6D6-A66CB130B5EF}">
      <dgm:prSet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Sell Discipline</a:t>
          </a:r>
          <a:endParaRPr lang="en-US" sz="1200" dirty="0"/>
        </a:p>
      </dgm:t>
    </dgm:pt>
    <dgm:pt modelId="{360E1C69-35D2-4347-B4BD-29C7CC58D647}" type="parTrans" cxnId="{B90354C0-F31D-4C1B-AA26-BD0E14B51A5F}">
      <dgm:prSet/>
      <dgm:spPr/>
      <dgm:t>
        <a:bodyPr/>
        <a:lstStyle/>
        <a:p>
          <a:endParaRPr lang="en-US"/>
        </a:p>
      </dgm:t>
    </dgm:pt>
    <dgm:pt modelId="{DF06FC47-EBDC-4E8D-B115-D2FBF61AEDF4}" type="sibTrans" cxnId="{B90354C0-F31D-4C1B-AA26-BD0E14B51A5F}">
      <dgm:prSet/>
      <dgm:spPr/>
      <dgm:t>
        <a:bodyPr/>
        <a:lstStyle/>
        <a:p>
          <a:endParaRPr lang="en-US"/>
        </a:p>
      </dgm:t>
    </dgm:pt>
    <dgm:pt modelId="{6047ADB2-D1BB-4DEF-8282-D94F69C49B9D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From Clients</a:t>
          </a:r>
          <a:endParaRPr lang="en-US" sz="1200" dirty="0"/>
        </a:p>
      </dgm:t>
    </dgm:pt>
    <dgm:pt modelId="{CC70655C-4EA4-4D01-94A0-5AEBA032A406}" type="sibTrans" cxnId="{D6978842-7DFB-48A3-BBEB-2FE923400C01}">
      <dgm:prSet/>
      <dgm:spPr/>
      <dgm:t>
        <a:bodyPr/>
        <a:lstStyle/>
        <a:p>
          <a:endParaRPr lang="en-US"/>
        </a:p>
      </dgm:t>
    </dgm:pt>
    <dgm:pt modelId="{66E85ABA-AA9A-463F-8900-8DCE31199F18}" type="parTrans" cxnId="{D6978842-7DFB-48A3-BBEB-2FE923400C01}">
      <dgm:prSet/>
      <dgm:spPr/>
      <dgm:t>
        <a:bodyPr/>
        <a:lstStyle/>
        <a:p>
          <a:endParaRPr lang="en-US"/>
        </a:p>
      </dgm:t>
    </dgm:pt>
    <dgm:pt modelId="{F53DADED-55AF-40E3-919C-1322093EA3C8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Previous experience with similar swap/shift</a:t>
          </a:r>
          <a:endParaRPr lang="en-US" sz="1200" dirty="0"/>
        </a:p>
      </dgm:t>
    </dgm:pt>
    <dgm:pt modelId="{94D0CD58-1742-425C-920D-8CFB24A13E75}" type="parTrans" cxnId="{040BFE11-C622-4DD7-9A04-70D015722080}">
      <dgm:prSet/>
      <dgm:spPr/>
      <dgm:t>
        <a:bodyPr/>
        <a:lstStyle/>
        <a:p>
          <a:endParaRPr lang="en-US"/>
        </a:p>
      </dgm:t>
    </dgm:pt>
    <dgm:pt modelId="{28F3A7A0-F7FA-4A1D-8416-3DB938069595}" type="sibTrans" cxnId="{040BFE11-C622-4DD7-9A04-70D015722080}">
      <dgm:prSet/>
      <dgm:spPr/>
      <dgm:t>
        <a:bodyPr/>
        <a:lstStyle/>
        <a:p>
          <a:endParaRPr lang="en-US"/>
        </a:p>
      </dgm:t>
    </dgm:pt>
    <dgm:pt modelId="{D0F1FA68-532A-4BEB-A127-7C897F5492F5}" type="pres">
      <dgm:prSet presAssocID="{E9984793-1571-4B25-85D1-23346A156F6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397ECF-ADA6-4BC1-AFBC-A65162BFD476}" type="pres">
      <dgm:prSet presAssocID="{E9984793-1571-4B25-85D1-23346A156F69}" presName="matrix" presStyleCnt="0"/>
      <dgm:spPr/>
    </dgm:pt>
    <dgm:pt modelId="{510A9FFB-C121-411B-AAA0-80B4BB29A4CB}" type="pres">
      <dgm:prSet presAssocID="{E9984793-1571-4B25-85D1-23346A156F69}" presName="tile1" presStyleLbl="node1" presStyleIdx="0" presStyleCnt="4"/>
      <dgm:spPr/>
      <dgm:t>
        <a:bodyPr/>
        <a:lstStyle/>
        <a:p>
          <a:endParaRPr lang="en-US"/>
        </a:p>
      </dgm:t>
    </dgm:pt>
    <dgm:pt modelId="{601473A8-7020-491D-B58B-9F355AD170F1}" type="pres">
      <dgm:prSet presAssocID="{E9984793-1571-4B25-85D1-23346A156F6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F5683-07C2-4633-8C79-4AA1EFA3D545}" type="pres">
      <dgm:prSet presAssocID="{E9984793-1571-4B25-85D1-23346A156F69}" presName="tile2" presStyleLbl="node1" presStyleIdx="1" presStyleCnt="4"/>
      <dgm:spPr/>
      <dgm:t>
        <a:bodyPr/>
        <a:lstStyle/>
        <a:p>
          <a:endParaRPr lang="en-US"/>
        </a:p>
      </dgm:t>
    </dgm:pt>
    <dgm:pt modelId="{2571D58C-76A4-4D64-8ED5-7B3B80325573}" type="pres">
      <dgm:prSet presAssocID="{E9984793-1571-4B25-85D1-23346A156F6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931A4B-BF71-4963-8829-8BA5F07B5EC2}" type="pres">
      <dgm:prSet presAssocID="{E9984793-1571-4B25-85D1-23346A156F69}" presName="tile3" presStyleLbl="node1" presStyleIdx="2" presStyleCnt="4"/>
      <dgm:spPr/>
      <dgm:t>
        <a:bodyPr/>
        <a:lstStyle/>
        <a:p>
          <a:endParaRPr lang="en-US"/>
        </a:p>
      </dgm:t>
    </dgm:pt>
    <dgm:pt modelId="{C403BF35-8BA0-43A2-82DA-35208DB5C284}" type="pres">
      <dgm:prSet presAssocID="{E9984793-1571-4B25-85D1-23346A156F6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28815-C88F-4DDE-BBCF-0AF048226C7E}" type="pres">
      <dgm:prSet presAssocID="{E9984793-1571-4B25-85D1-23346A156F69}" presName="tile4" presStyleLbl="node1" presStyleIdx="3" presStyleCnt="4"/>
      <dgm:spPr/>
      <dgm:t>
        <a:bodyPr/>
        <a:lstStyle/>
        <a:p>
          <a:endParaRPr lang="en-US"/>
        </a:p>
      </dgm:t>
    </dgm:pt>
    <dgm:pt modelId="{E462216D-8325-4FC4-ABDC-1BFC83996AB2}" type="pres">
      <dgm:prSet presAssocID="{E9984793-1571-4B25-85D1-23346A156F6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DA9122-5783-4975-B61A-317590D910D6}" type="pres">
      <dgm:prSet presAssocID="{E9984793-1571-4B25-85D1-23346A156F69}" presName="centerTile" presStyleLbl="fgShp" presStyleIdx="0" presStyleCnt="1" custScaleX="85470" custScale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BE998EDB-F2D3-47E9-9896-E3711475E03F}" type="presOf" srcId="{D1457C43-65EB-4583-8887-68DC65B1D70F}" destId="{737F5683-07C2-4633-8C79-4AA1EFA3D545}" srcOrd="0" destOrd="0" presId="urn:microsoft.com/office/officeart/2005/8/layout/matrix1"/>
    <dgm:cxn modelId="{C8BBC5C6-2F8E-4FA8-87A4-8D8016D3E250}" srcId="{0342AE9F-5DA2-4CF9-9302-3D85CF6D2B5D}" destId="{BD633168-1DF2-4BED-9A38-D604CEC1CF85}" srcOrd="0" destOrd="0" parTransId="{3F828580-50B6-4DA4-9452-688FBE7B0796}" sibTransId="{1796F355-819D-40E1-8B7B-B451C178CF32}"/>
    <dgm:cxn modelId="{237855D9-3D42-44A3-9FAF-A6B3C9255C16}" type="presOf" srcId="{ED9DD8A5-02D4-400B-BF81-FE444BA9189A}" destId="{601473A8-7020-491D-B58B-9F355AD170F1}" srcOrd="1" destOrd="2" presId="urn:microsoft.com/office/officeart/2005/8/layout/matrix1"/>
    <dgm:cxn modelId="{50CD909E-3943-4BA6-AAB0-33D933B84471}" type="presOf" srcId="{58BF3758-6B23-4A4E-A6D6-A66CB130B5EF}" destId="{9DD28815-C88F-4DDE-BBCF-0AF048226C7E}" srcOrd="0" destOrd="3" presId="urn:microsoft.com/office/officeart/2005/8/layout/matrix1"/>
    <dgm:cxn modelId="{8E44A6CD-82C3-439E-B988-2AA04523975B}" type="presOf" srcId="{6047ADB2-D1BB-4DEF-8282-D94F69C49B9D}" destId="{2571D58C-76A4-4D64-8ED5-7B3B80325573}" srcOrd="1" destOrd="1" presId="urn:microsoft.com/office/officeart/2005/8/layout/matrix1"/>
    <dgm:cxn modelId="{26822241-EDF5-477B-901A-980F0ABCF753}" type="presOf" srcId="{0342AE9F-5DA2-4CF9-9302-3D85CF6D2B5D}" destId="{9DD28815-C88F-4DDE-BBCF-0AF048226C7E}" srcOrd="0" destOrd="0" presId="urn:microsoft.com/office/officeart/2005/8/layout/matrix1"/>
    <dgm:cxn modelId="{B167A4E2-2AEA-4656-8F6E-F6D4EE482C7B}" type="presOf" srcId="{0342AE9F-5DA2-4CF9-9302-3D85CF6D2B5D}" destId="{E462216D-8325-4FC4-ABDC-1BFC83996AB2}" srcOrd="1" destOrd="0" presId="urn:microsoft.com/office/officeart/2005/8/layout/matrix1"/>
    <dgm:cxn modelId="{21E3331C-5C24-4C4D-8997-E99C5B3EBD95}" srcId="{0E8E0635-151B-479C-A6AC-6A560E870119}" destId="{36038E7E-2F6D-4714-A05F-A83214504620}" srcOrd="2" destOrd="0" parTransId="{67C66B27-43F2-4DD9-B2DD-5C8AE851D62D}" sibTransId="{E2A4C47C-9BBA-484F-A6F1-7D35F72E61D4}"/>
    <dgm:cxn modelId="{98E7DF0D-B4F7-4F2E-A091-9C2D7E3DDE0C}" srcId="{77D38552-81CF-4296-BE05-754BFCE01AA3}" destId="{B04E666E-7D26-4AC8-8BCC-FC1F126BF0EC}" srcOrd="0" destOrd="0" parTransId="{5BE443C5-96B7-417F-BEFB-411C261E7887}" sibTransId="{5BB4B495-9A3F-4E13-B245-954613022B45}"/>
    <dgm:cxn modelId="{91605DAB-9F49-4E90-ADF9-47DC726156EF}" type="presOf" srcId="{B04E666E-7D26-4AC8-8BCC-FC1F126BF0EC}" destId="{C403BF35-8BA0-43A2-82DA-35208DB5C284}" srcOrd="1" destOrd="1" presId="urn:microsoft.com/office/officeart/2005/8/layout/matrix1"/>
    <dgm:cxn modelId="{73814C07-27D4-4FC6-BDEB-D81E64DF6331}" type="presOf" srcId="{7440E6F3-2C9C-4F42-A207-85A91104226E}" destId="{9DD28815-C88F-4DDE-BBCF-0AF048226C7E}" srcOrd="0" destOrd="2" presId="urn:microsoft.com/office/officeart/2005/8/layout/matrix1"/>
    <dgm:cxn modelId="{4CB2380B-D086-436F-9DD1-57B3E0BC6CA6}" type="presOf" srcId="{FDFDF074-69C5-4454-981C-92E6B16DDA6B}" destId="{40DA9122-5783-4975-B61A-317590D910D6}" srcOrd="0" destOrd="0" presId="urn:microsoft.com/office/officeart/2005/8/layout/matrix1"/>
    <dgm:cxn modelId="{A97F9BDC-878E-4AF9-8F9F-AF263C6EE71B}" type="presOf" srcId="{B04E666E-7D26-4AC8-8BCC-FC1F126BF0EC}" destId="{38931A4B-BF71-4963-8829-8BA5F07B5EC2}" srcOrd="0" destOrd="1" presId="urn:microsoft.com/office/officeart/2005/8/layout/matrix1"/>
    <dgm:cxn modelId="{6920574E-AF47-4B9B-8A1D-D8BBB6ED8E91}" type="presOf" srcId="{8F2F21EF-410C-4072-92AF-5B9211554115}" destId="{737F5683-07C2-4633-8C79-4AA1EFA3D545}" srcOrd="0" destOrd="2" presId="urn:microsoft.com/office/officeart/2005/8/layout/matrix1"/>
    <dgm:cxn modelId="{D2785AD7-E9F6-4A21-9643-59033CF85B04}" type="presOf" srcId="{6047ADB2-D1BB-4DEF-8282-D94F69C49B9D}" destId="{737F5683-07C2-4633-8C79-4AA1EFA3D545}" srcOrd="0" destOrd="1" presId="urn:microsoft.com/office/officeart/2005/8/layout/matrix1"/>
    <dgm:cxn modelId="{1C263671-C3A2-4FBD-999E-B3CA30E5F697}" type="presOf" srcId="{BD633168-1DF2-4BED-9A38-D604CEC1CF85}" destId="{9DD28815-C88F-4DDE-BBCF-0AF048226C7E}" srcOrd="0" destOrd="1" presId="urn:microsoft.com/office/officeart/2005/8/layout/matrix1"/>
    <dgm:cxn modelId="{DB754DC4-C2DD-4713-A624-0E2FA5DDDBF3}" srcId="{0E8E0635-151B-479C-A6AC-6A560E870119}" destId="{E102098F-E097-4041-A358-613E28CB3857}" srcOrd="0" destOrd="0" parTransId="{3F7620E3-18D9-4CE6-B78B-0D6A2B9D5757}" sibTransId="{29FC3A24-03FF-4432-BA5D-E207B4B3F06C}"/>
    <dgm:cxn modelId="{6EFE9925-9237-4A54-809D-8EC177E8501E}" srcId="{0342AE9F-5DA2-4CF9-9302-3D85CF6D2B5D}" destId="{7440E6F3-2C9C-4F42-A207-85A91104226E}" srcOrd="1" destOrd="0" parTransId="{D58C572E-10D8-4422-8D35-8122E605FB2F}" sibTransId="{51769C26-EF2A-4FF3-93B9-DF420EB07BD6}"/>
    <dgm:cxn modelId="{3BDC9B0C-F5EF-4755-9B24-458A668C0004}" type="presOf" srcId="{36038E7E-2F6D-4714-A05F-A83214504620}" destId="{601473A8-7020-491D-B58B-9F355AD170F1}" srcOrd="1" destOrd="3" presId="urn:microsoft.com/office/officeart/2005/8/layout/matrix1"/>
    <dgm:cxn modelId="{B90354C0-F31D-4C1B-AA26-BD0E14B51A5F}" srcId="{0342AE9F-5DA2-4CF9-9302-3D85CF6D2B5D}" destId="{58BF3758-6B23-4A4E-A6D6-A66CB130B5EF}" srcOrd="2" destOrd="0" parTransId="{360E1C69-35D2-4347-B4BD-29C7CC58D647}" sibTransId="{DF06FC47-EBDC-4E8D-B115-D2FBF61AEDF4}"/>
    <dgm:cxn modelId="{F22045B6-3A2F-44B9-85B9-496122320F77}" srcId="{FDFDF074-69C5-4454-981C-92E6B16DDA6B}" destId="{77D38552-81CF-4296-BE05-754BFCE01AA3}" srcOrd="2" destOrd="0" parTransId="{08B7D335-53B6-4483-9B49-8FD75FE0FC19}" sibTransId="{37A6683F-9B47-4B49-89CE-2B35027BE175}"/>
    <dgm:cxn modelId="{A2731069-4BDB-4635-9BCA-3FD711E55A6E}" type="presOf" srcId="{0E8E0635-151B-479C-A6AC-6A560E870119}" destId="{601473A8-7020-491D-B58B-9F355AD170F1}" srcOrd="1" destOrd="0" presId="urn:microsoft.com/office/officeart/2005/8/layout/matrix1"/>
    <dgm:cxn modelId="{D6978842-7DFB-48A3-BBEB-2FE923400C01}" srcId="{D1457C43-65EB-4583-8887-68DC65B1D70F}" destId="{6047ADB2-D1BB-4DEF-8282-D94F69C49B9D}" srcOrd="0" destOrd="0" parTransId="{66E85ABA-AA9A-463F-8900-8DCE31199F18}" sibTransId="{CC70655C-4EA4-4D01-94A0-5AEBA032A406}"/>
    <dgm:cxn modelId="{8C5E0698-8775-45A6-A97C-1FEF2C49288F}" type="presOf" srcId="{ED9DD8A5-02D4-400B-BF81-FE444BA9189A}" destId="{510A9FFB-C121-411B-AAA0-80B4BB29A4CB}" srcOrd="0" destOrd="2" presId="urn:microsoft.com/office/officeart/2005/8/layout/matrix1"/>
    <dgm:cxn modelId="{0C0FB09A-06F2-45E5-9AD0-128CF226195A}" type="presOf" srcId="{61AC9375-7D96-4601-90F9-0C834EB97219}" destId="{737F5683-07C2-4633-8C79-4AA1EFA3D545}" srcOrd="0" destOrd="3" presId="urn:microsoft.com/office/officeart/2005/8/layout/matrix1"/>
    <dgm:cxn modelId="{427B7BCA-68CA-41E0-8745-DD9D03EEAF3A}" type="presOf" srcId="{E102098F-E097-4041-A358-613E28CB3857}" destId="{510A9FFB-C121-411B-AAA0-80B4BB29A4CB}" srcOrd="0" destOrd="1" presId="urn:microsoft.com/office/officeart/2005/8/layout/matrix1"/>
    <dgm:cxn modelId="{040BFE11-C622-4DD7-9A04-70D015722080}" srcId="{77D38552-81CF-4296-BE05-754BFCE01AA3}" destId="{F53DADED-55AF-40E3-919C-1322093EA3C8}" srcOrd="1" destOrd="0" parTransId="{94D0CD58-1742-425C-920D-8CFB24A13E75}" sibTransId="{28F3A7A0-F7FA-4A1D-8416-3DB938069595}"/>
    <dgm:cxn modelId="{6FDC77CE-36AD-49C7-A35D-EE48A9B7D796}" type="presOf" srcId="{36038E7E-2F6D-4714-A05F-A83214504620}" destId="{510A9FFB-C121-411B-AAA0-80B4BB29A4CB}" srcOrd="0" destOrd="3" presId="urn:microsoft.com/office/officeart/2005/8/layout/matrix1"/>
    <dgm:cxn modelId="{CDE23D6E-54FD-4C74-A379-CC5B83D6DDD7}" type="presOf" srcId="{77D38552-81CF-4296-BE05-754BFCE01AA3}" destId="{C403BF35-8BA0-43A2-82DA-35208DB5C284}" srcOrd="1" destOrd="0" presId="urn:microsoft.com/office/officeart/2005/8/layout/matrix1"/>
    <dgm:cxn modelId="{25C602DC-6A73-4BEC-ACF1-94AF88716DCC}" type="presOf" srcId="{BD633168-1DF2-4BED-9A38-D604CEC1CF85}" destId="{E462216D-8325-4FC4-ABDC-1BFC83996AB2}" srcOrd="1" destOrd="1" presId="urn:microsoft.com/office/officeart/2005/8/layout/matrix1"/>
    <dgm:cxn modelId="{F1F9DB66-612F-478A-9074-2B1F7013A59D}" srcId="{FDFDF074-69C5-4454-981C-92E6B16DDA6B}" destId="{0342AE9F-5DA2-4CF9-9302-3D85CF6D2B5D}" srcOrd="3" destOrd="0" parTransId="{0D4D52F4-D780-4A38-B5E3-D75DAD510B21}" sibTransId="{662B61AC-461B-4F09-8962-5064099CD9EE}"/>
    <dgm:cxn modelId="{8513ECE4-BA79-43A0-AD77-E529CDBDCA39}" srcId="{E9984793-1571-4B25-85D1-23346A156F69}" destId="{4061E62D-A54F-4E03-BCAE-31A0699E7D35}" srcOrd="1" destOrd="0" parTransId="{642105D6-0766-40A6-9F86-2F7F5DC18144}" sibTransId="{4169895D-E1F0-4C4A-A78D-DAB6CDF03306}"/>
    <dgm:cxn modelId="{82918B54-2F19-4A3C-9D87-1710C47D7453}" type="presOf" srcId="{58BF3758-6B23-4A4E-A6D6-A66CB130B5EF}" destId="{E462216D-8325-4FC4-ABDC-1BFC83996AB2}" srcOrd="1" destOrd="3" presId="urn:microsoft.com/office/officeart/2005/8/layout/matrix1"/>
    <dgm:cxn modelId="{0C62497A-D618-49D8-8248-AAA30E73FEAF}" srcId="{D1457C43-65EB-4583-8887-68DC65B1D70F}" destId="{61AC9375-7D96-4601-90F9-0C834EB97219}" srcOrd="2" destOrd="0" parTransId="{DA5EDB80-90FC-4F32-BE61-FD7174BA2001}" sibTransId="{03DA4584-4084-4328-A12B-52C4BAF72216}"/>
    <dgm:cxn modelId="{4D753125-A73E-4451-BE80-92CDBDF470FE}" type="presOf" srcId="{8F2F21EF-410C-4072-92AF-5B9211554115}" destId="{2571D58C-76A4-4D64-8ED5-7B3B80325573}" srcOrd="1" destOrd="2" presId="urn:microsoft.com/office/officeart/2005/8/layout/matrix1"/>
    <dgm:cxn modelId="{9D1915BB-B715-448B-AF0C-196915F0CEF0}" type="presOf" srcId="{61AC9375-7D96-4601-90F9-0C834EB97219}" destId="{2571D58C-76A4-4D64-8ED5-7B3B80325573}" srcOrd="1" destOrd="3" presId="urn:microsoft.com/office/officeart/2005/8/layout/matrix1"/>
    <dgm:cxn modelId="{358767CF-AA48-46E5-8603-C5010CC1C78D}" type="presOf" srcId="{F53DADED-55AF-40E3-919C-1322093EA3C8}" destId="{C403BF35-8BA0-43A2-82DA-35208DB5C284}" srcOrd="1" destOrd="2" presId="urn:microsoft.com/office/officeart/2005/8/layout/matrix1"/>
    <dgm:cxn modelId="{E8164D23-11D3-4478-B4FA-CC44B792F531}" type="presOf" srcId="{7440E6F3-2C9C-4F42-A207-85A91104226E}" destId="{E462216D-8325-4FC4-ABDC-1BFC83996AB2}" srcOrd="1" destOrd="2" presId="urn:microsoft.com/office/officeart/2005/8/layout/matrix1"/>
    <dgm:cxn modelId="{05B135AC-D37C-449A-9F5A-4B5CBAF3DFA8}" srcId="{FDFDF074-69C5-4454-981C-92E6B16DDA6B}" destId="{0E8E0635-151B-479C-A6AC-6A560E870119}" srcOrd="0" destOrd="0" parTransId="{9233E55C-A68C-4A5B-8EDD-2F487C70E443}" sibTransId="{EA4B4375-A41A-422F-9765-C92DB6C25BCA}"/>
    <dgm:cxn modelId="{BABDE9A7-9F36-4526-8FFA-4C561118AD84}" type="presOf" srcId="{0E8E0635-151B-479C-A6AC-6A560E870119}" destId="{510A9FFB-C121-411B-AAA0-80B4BB29A4CB}" srcOrd="0" destOrd="0" presId="urn:microsoft.com/office/officeart/2005/8/layout/matrix1"/>
    <dgm:cxn modelId="{F3050A12-9185-45EF-A58B-7DC23B98DEA6}" type="presOf" srcId="{77D38552-81CF-4296-BE05-754BFCE01AA3}" destId="{38931A4B-BF71-4963-8829-8BA5F07B5EC2}" srcOrd="0" destOrd="0" presId="urn:microsoft.com/office/officeart/2005/8/layout/matrix1"/>
    <dgm:cxn modelId="{A07CC257-C99F-4F64-8734-1F3C198CDA21}" srcId="{FDFDF074-69C5-4454-981C-92E6B16DDA6B}" destId="{D1457C43-65EB-4583-8887-68DC65B1D70F}" srcOrd="1" destOrd="0" parTransId="{20B7CDC2-F8A5-4012-B53F-EB1DB945825B}" sibTransId="{49C57DE3-C586-4A85-80A8-D1FB3C33E735}"/>
    <dgm:cxn modelId="{9A393C3A-3E23-4C9A-9A15-2432137E6637}" type="presOf" srcId="{F53DADED-55AF-40E3-919C-1322093EA3C8}" destId="{38931A4B-BF71-4963-8829-8BA5F07B5EC2}" srcOrd="0" destOrd="2" presId="urn:microsoft.com/office/officeart/2005/8/layout/matrix1"/>
    <dgm:cxn modelId="{37644D65-4A3E-4EE4-82BD-2A3C644CE9C3}" type="presOf" srcId="{E9984793-1571-4B25-85D1-23346A156F69}" destId="{D0F1FA68-532A-4BEB-A127-7C897F5492F5}" srcOrd="0" destOrd="0" presId="urn:microsoft.com/office/officeart/2005/8/layout/matrix1"/>
    <dgm:cxn modelId="{8ABB17E2-918A-4582-942F-5B7E31565E10}" srcId="{D1457C43-65EB-4583-8887-68DC65B1D70F}" destId="{8F2F21EF-410C-4072-92AF-5B9211554115}" srcOrd="1" destOrd="0" parTransId="{9E951E01-DB06-4372-AECD-4C178510ADF7}" sibTransId="{0089FBD0-1DEC-46E6-BBC6-12791E5E676F}"/>
    <dgm:cxn modelId="{4EFFDE69-F928-4F90-B1F7-512167CEBD63}" type="presOf" srcId="{D1457C43-65EB-4583-8887-68DC65B1D70F}" destId="{2571D58C-76A4-4D64-8ED5-7B3B80325573}" srcOrd="1" destOrd="0" presId="urn:microsoft.com/office/officeart/2005/8/layout/matrix1"/>
    <dgm:cxn modelId="{DCE27550-38E9-4DA8-95E2-CDFCD79E88E8}" type="presOf" srcId="{E102098F-E097-4041-A358-613E28CB3857}" destId="{601473A8-7020-491D-B58B-9F355AD170F1}" srcOrd="1" destOrd="1" presId="urn:microsoft.com/office/officeart/2005/8/layout/matrix1"/>
    <dgm:cxn modelId="{1BE042CC-A939-4C71-B84A-A3BDC78A3FF2}" srcId="{E9984793-1571-4B25-85D1-23346A156F69}" destId="{FDFDF074-69C5-4454-981C-92E6B16DDA6B}" srcOrd="0" destOrd="0" parTransId="{EA026B12-3A9D-4144-BEAC-5AA9B39D825B}" sibTransId="{27AB5B12-19F4-4AD6-AC0D-1DFD2B92A4B6}"/>
    <dgm:cxn modelId="{63DCEF47-D2CC-4444-A384-90764E972CE9}" srcId="{0E8E0635-151B-479C-A6AC-6A560E870119}" destId="{ED9DD8A5-02D4-400B-BF81-FE444BA9189A}" srcOrd="1" destOrd="0" parTransId="{07681398-49FB-4279-9D83-30DB5B4A99D3}" sibTransId="{B5B36E4A-EF04-4C0E-A6E8-CFF6AA78FA49}"/>
    <dgm:cxn modelId="{F36E031D-A6BA-4523-BB69-CD116DA32AB0}" type="presParOf" srcId="{D0F1FA68-532A-4BEB-A127-7C897F5492F5}" destId="{51397ECF-ADA6-4BC1-AFBC-A65162BFD476}" srcOrd="0" destOrd="0" presId="urn:microsoft.com/office/officeart/2005/8/layout/matrix1"/>
    <dgm:cxn modelId="{B04B2B1A-1651-4910-A2A5-59C89ABBA1D5}" type="presParOf" srcId="{51397ECF-ADA6-4BC1-AFBC-A65162BFD476}" destId="{510A9FFB-C121-411B-AAA0-80B4BB29A4CB}" srcOrd="0" destOrd="0" presId="urn:microsoft.com/office/officeart/2005/8/layout/matrix1"/>
    <dgm:cxn modelId="{B7FA983F-DE1A-49D4-8AD4-9F11AFEE9292}" type="presParOf" srcId="{51397ECF-ADA6-4BC1-AFBC-A65162BFD476}" destId="{601473A8-7020-491D-B58B-9F355AD170F1}" srcOrd="1" destOrd="0" presId="urn:microsoft.com/office/officeart/2005/8/layout/matrix1"/>
    <dgm:cxn modelId="{D51FD8BD-EE16-4D39-A3FD-D7A77A09BCB0}" type="presParOf" srcId="{51397ECF-ADA6-4BC1-AFBC-A65162BFD476}" destId="{737F5683-07C2-4633-8C79-4AA1EFA3D545}" srcOrd="2" destOrd="0" presId="urn:microsoft.com/office/officeart/2005/8/layout/matrix1"/>
    <dgm:cxn modelId="{D0EF3649-4690-44DD-BDD7-77989588C27B}" type="presParOf" srcId="{51397ECF-ADA6-4BC1-AFBC-A65162BFD476}" destId="{2571D58C-76A4-4D64-8ED5-7B3B80325573}" srcOrd="3" destOrd="0" presId="urn:microsoft.com/office/officeart/2005/8/layout/matrix1"/>
    <dgm:cxn modelId="{0F292CF0-6279-4A33-9661-1FAAB87DD856}" type="presParOf" srcId="{51397ECF-ADA6-4BC1-AFBC-A65162BFD476}" destId="{38931A4B-BF71-4963-8829-8BA5F07B5EC2}" srcOrd="4" destOrd="0" presId="urn:microsoft.com/office/officeart/2005/8/layout/matrix1"/>
    <dgm:cxn modelId="{9BC4814B-B9B6-40D7-BD07-81711026022A}" type="presParOf" srcId="{51397ECF-ADA6-4BC1-AFBC-A65162BFD476}" destId="{C403BF35-8BA0-43A2-82DA-35208DB5C284}" srcOrd="5" destOrd="0" presId="urn:microsoft.com/office/officeart/2005/8/layout/matrix1"/>
    <dgm:cxn modelId="{2504BF62-9C52-4DB6-AB66-19E0F9CC3346}" type="presParOf" srcId="{51397ECF-ADA6-4BC1-AFBC-A65162BFD476}" destId="{9DD28815-C88F-4DDE-BBCF-0AF048226C7E}" srcOrd="6" destOrd="0" presId="urn:microsoft.com/office/officeart/2005/8/layout/matrix1"/>
    <dgm:cxn modelId="{F16B6F88-84FA-4E3A-A959-12B922A8C954}" type="presParOf" srcId="{51397ECF-ADA6-4BC1-AFBC-A65162BFD476}" destId="{E462216D-8325-4FC4-ABDC-1BFC83996AB2}" srcOrd="7" destOrd="0" presId="urn:microsoft.com/office/officeart/2005/8/layout/matrix1"/>
    <dgm:cxn modelId="{C8114B09-6EF8-4D24-8BF8-C73AA4631689}" type="presParOf" srcId="{D0F1FA68-532A-4BEB-A127-7C897F5492F5}" destId="{40DA9122-5783-4975-B61A-317590D910D6}" srcOrd="1" destOrd="0" presId="urn:microsoft.com/office/officeart/2005/8/layout/matrix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9984793-1571-4B25-85D1-23346A156F6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FDF074-69C5-4454-981C-92E6B16DDA6B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/>
            <a:t>Q&amp;A WITH CANDIDATE FUND PM TEAM</a:t>
          </a:r>
          <a:endParaRPr lang="en-US" b="1" dirty="0"/>
        </a:p>
      </dgm:t>
    </dgm:pt>
    <dgm:pt modelId="{EA026B12-3A9D-4144-BEAC-5AA9B39D825B}" type="parTrans" cxnId="{1BE042CC-A939-4C71-B84A-A3BDC78A3FF2}">
      <dgm:prSet/>
      <dgm:spPr/>
      <dgm:t>
        <a:bodyPr/>
        <a:lstStyle/>
        <a:p>
          <a:endParaRPr lang="en-US"/>
        </a:p>
      </dgm:t>
    </dgm:pt>
    <dgm:pt modelId="{27AB5B12-19F4-4AD6-AC0D-1DFD2B92A4B6}" type="sibTrans" cxnId="{1BE042CC-A939-4C71-B84A-A3BDC78A3FF2}">
      <dgm:prSet/>
      <dgm:spPr/>
      <dgm:t>
        <a:bodyPr/>
        <a:lstStyle/>
        <a:p>
          <a:endParaRPr lang="en-US"/>
        </a:p>
      </dgm:t>
    </dgm:pt>
    <dgm:pt modelId="{0E8E0635-151B-479C-A6AC-6A560E870119}">
      <dgm:prSet phldrT="[Text]" custT="1"/>
      <dgm:spPr>
        <a:solidFill>
          <a:srgbClr val="8F6D58"/>
        </a:solidFill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600" b="1" dirty="0" smtClean="0"/>
            <a:t>EXPLANATION OF OW/UW’s:</a:t>
          </a:r>
        </a:p>
      </dgm:t>
    </dgm:pt>
    <dgm:pt modelId="{9233E55C-A68C-4A5B-8EDD-2F487C70E443}" type="parTrans" cxnId="{05B135AC-D37C-449A-9F5A-4B5CBAF3DFA8}">
      <dgm:prSet/>
      <dgm:spPr/>
      <dgm:t>
        <a:bodyPr/>
        <a:lstStyle/>
        <a:p>
          <a:endParaRPr lang="en-US"/>
        </a:p>
      </dgm:t>
    </dgm:pt>
    <dgm:pt modelId="{EA4B4375-A41A-422F-9765-C92DB6C25BCA}" type="sibTrans" cxnId="{05B135AC-D37C-449A-9F5A-4B5CBAF3DFA8}">
      <dgm:prSet/>
      <dgm:spPr/>
      <dgm:t>
        <a:bodyPr/>
        <a:lstStyle/>
        <a:p>
          <a:endParaRPr lang="en-US"/>
        </a:p>
      </dgm:t>
    </dgm:pt>
    <dgm:pt modelId="{D1457C43-65EB-4583-8887-68DC65B1D70F}">
      <dgm:prSet phldrT="[Text]" custT="1"/>
      <dgm:spPr>
        <a:solidFill>
          <a:srgbClr val="906D58"/>
        </a:solidFill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600" b="1" dirty="0" smtClean="0"/>
            <a:t>RESPONSIVENESS of PM team</a:t>
          </a:r>
          <a:endParaRPr lang="en-US" sz="1600" b="1" dirty="0"/>
        </a:p>
      </dgm:t>
    </dgm:pt>
    <dgm:pt modelId="{20B7CDC2-F8A5-4012-B53F-EB1DB945825B}" type="parTrans" cxnId="{A07CC257-C99F-4F64-8734-1F3C198CDA21}">
      <dgm:prSet/>
      <dgm:spPr/>
      <dgm:t>
        <a:bodyPr/>
        <a:lstStyle/>
        <a:p>
          <a:endParaRPr lang="en-US"/>
        </a:p>
      </dgm:t>
    </dgm:pt>
    <dgm:pt modelId="{49C57DE3-C586-4A85-80A8-D1FB3C33E735}" type="sibTrans" cxnId="{A07CC257-C99F-4F64-8734-1F3C198CDA21}">
      <dgm:prSet/>
      <dgm:spPr/>
      <dgm:t>
        <a:bodyPr/>
        <a:lstStyle/>
        <a:p>
          <a:endParaRPr lang="en-US"/>
        </a:p>
      </dgm:t>
    </dgm:pt>
    <dgm:pt modelId="{6047ADB2-D1BB-4DEF-8282-D94F69C49B9D}">
      <dgm:prSet phldrT="[Text]" custT="1"/>
      <dgm:spPr>
        <a:solidFill>
          <a:srgbClr val="906D58"/>
        </a:solidFill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Do we have direct access to actual PM?</a:t>
          </a:r>
          <a:endParaRPr lang="en-US" sz="1200" dirty="0"/>
        </a:p>
      </dgm:t>
    </dgm:pt>
    <dgm:pt modelId="{66E85ABA-AA9A-463F-8900-8DCE31199F18}" type="parTrans" cxnId="{D6978842-7DFB-48A3-BBEB-2FE923400C01}">
      <dgm:prSet/>
      <dgm:spPr/>
      <dgm:t>
        <a:bodyPr/>
        <a:lstStyle/>
        <a:p>
          <a:endParaRPr lang="en-US"/>
        </a:p>
      </dgm:t>
    </dgm:pt>
    <dgm:pt modelId="{CC70655C-4EA4-4D01-94A0-5AEBA032A406}" type="sibTrans" cxnId="{D6978842-7DFB-48A3-BBEB-2FE923400C01}">
      <dgm:prSet/>
      <dgm:spPr/>
      <dgm:t>
        <a:bodyPr/>
        <a:lstStyle/>
        <a:p>
          <a:endParaRPr lang="en-US"/>
        </a:p>
      </dgm:t>
    </dgm:pt>
    <dgm:pt modelId="{77D38552-81CF-4296-BE05-754BFCE01AA3}">
      <dgm:prSet phldrT="[Text]" custT="1"/>
      <dgm:spPr>
        <a:solidFill>
          <a:srgbClr val="906D58"/>
        </a:solidFill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600" b="1" dirty="0" smtClean="0"/>
            <a:t>REQUEST COMPARATIVE ANALYSIS with CURRENT FUND</a:t>
          </a:r>
          <a:endParaRPr lang="en-US" sz="1600" b="1" dirty="0"/>
        </a:p>
      </dgm:t>
    </dgm:pt>
    <dgm:pt modelId="{08B7D335-53B6-4483-9B49-8FD75FE0FC19}" type="parTrans" cxnId="{F22045B6-3A2F-44B9-85B9-496122320F77}">
      <dgm:prSet/>
      <dgm:spPr/>
      <dgm:t>
        <a:bodyPr/>
        <a:lstStyle/>
        <a:p>
          <a:endParaRPr lang="en-US"/>
        </a:p>
      </dgm:t>
    </dgm:pt>
    <dgm:pt modelId="{37A6683F-9B47-4B49-89CE-2B35027BE175}" type="sibTrans" cxnId="{F22045B6-3A2F-44B9-85B9-496122320F77}">
      <dgm:prSet/>
      <dgm:spPr/>
      <dgm:t>
        <a:bodyPr/>
        <a:lstStyle/>
        <a:p>
          <a:endParaRPr lang="en-US"/>
        </a:p>
      </dgm:t>
    </dgm:pt>
    <dgm:pt modelId="{B04E666E-7D26-4AC8-8BCC-FC1F126BF0EC}">
      <dgm:prSet phldrT="[Text]" custT="1"/>
      <dgm:spPr>
        <a:solidFill>
          <a:srgbClr val="906D58"/>
        </a:solidFill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Sector weights,  Returns, Risk</a:t>
          </a:r>
          <a:endParaRPr lang="en-US" sz="1200" dirty="0"/>
        </a:p>
      </dgm:t>
    </dgm:pt>
    <dgm:pt modelId="{5BE443C5-96B7-417F-BEFB-411C261E7887}" type="parTrans" cxnId="{98E7DF0D-B4F7-4F2E-A091-9C2D7E3DDE0C}">
      <dgm:prSet/>
      <dgm:spPr/>
      <dgm:t>
        <a:bodyPr/>
        <a:lstStyle/>
        <a:p>
          <a:endParaRPr lang="en-US"/>
        </a:p>
      </dgm:t>
    </dgm:pt>
    <dgm:pt modelId="{5BB4B495-9A3F-4E13-B245-954613022B45}" type="sibTrans" cxnId="{98E7DF0D-B4F7-4F2E-A091-9C2D7E3DDE0C}">
      <dgm:prSet/>
      <dgm:spPr/>
      <dgm:t>
        <a:bodyPr/>
        <a:lstStyle/>
        <a:p>
          <a:endParaRPr lang="en-US"/>
        </a:p>
      </dgm:t>
    </dgm:pt>
    <dgm:pt modelId="{F0F7FD70-35EB-4312-A940-FA1610670CA9}">
      <dgm:prSet phldrT="[Text]" custT="1"/>
      <dgm:spPr>
        <a:solidFill>
          <a:srgbClr val="906D58"/>
        </a:solidFill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800" b="1" dirty="0" smtClean="0"/>
            <a:t>CASH ALLOCATION</a:t>
          </a:r>
          <a:endParaRPr lang="en-US" sz="1800" dirty="0"/>
        </a:p>
      </dgm:t>
    </dgm:pt>
    <dgm:pt modelId="{0247C823-5E33-4A96-A6FB-2215AD9E90C3}" type="parTrans" cxnId="{5B21386A-65FD-46DF-B2B7-1251B3B44754}">
      <dgm:prSet/>
      <dgm:spPr/>
      <dgm:t>
        <a:bodyPr/>
        <a:lstStyle/>
        <a:p>
          <a:endParaRPr lang="en-US"/>
        </a:p>
      </dgm:t>
    </dgm:pt>
    <dgm:pt modelId="{26D5C48B-2EB1-406E-939E-C1DE995525BA}" type="sibTrans" cxnId="{5B21386A-65FD-46DF-B2B7-1251B3B44754}">
      <dgm:prSet/>
      <dgm:spPr/>
      <dgm:t>
        <a:bodyPr/>
        <a:lstStyle/>
        <a:p>
          <a:endParaRPr lang="en-US"/>
        </a:p>
      </dgm:t>
    </dgm:pt>
    <dgm:pt modelId="{36038E7E-2F6D-4714-A05F-A83214504620}">
      <dgm:prSet phldrT="[Text]" custT="1"/>
      <dgm:spPr>
        <a:solidFill>
          <a:srgbClr val="8F6D58"/>
        </a:solidFill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OW/UW’s Attribution?</a:t>
          </a:r>
          <a:endParaRPr lang="en-US" sz="1200" dirty="0"/>
        </a:p>
      </dgm:t>
    </dgm:pt>
    <dgm:pt modelId="{E2A4C47C-9BBA-484F-A6F1-7D35F72E61D4}" type="sibTrans" cxnId="{21E3331C-5C24-4C4D-8997-E99C5B3EBD95}">
      <dgm:prSet/>
      <dgm:spPr/>
      <dgm:t>
        <a:bodyPr/>
        <a:lstStyle/>
        <a:p>
          <a:endParaRPr lang="en-US"/>
        </a:p>
      </dgm:t>
    </dgm:pt>
    <dgm:pt modelId="{67C66B27-43F2-4DD9-B2DD-5C8AE851D62D}" type="parTrans" cxnId="{21E3331C-5C24-4C4D-8997-E99C5B3EBD95}">
      <dgm:prSet/>
      <dgm:spPr/>
      <dgm:t>
        <a:bodyPr/>
        <a:lstStyle/>
        <a:p>
          <a:endParaRPr lang="en-US"/>
        </a:p>
      </dgm:t>
    </dgm:pt>
    <dgm:pt modelId="{ED9DD8A5-02D4-400B-BF81-FE444BA9189A}">
      <dgm:prSet phldrT="[Text]"/>
      <dgm:spPr>
        <a:solidFill>
          <a:srgbClr val="8F6D58"/>
        </a:solidFill>
        <a:ln>
          <a:solidFill>
            <a:schemeClr val="tx2"/>
          </a:solidFill>
        </a:ln>
      </dgm:spPr>
      <dgm:t>
        <a:bodyPr/>
        <a:lstStyle/>
        <a:p>
          <a:pPr algn="ctr"/>
          <a:endParaRPr lang="en-US" sz="900" dirty="0"/>
        </a:p>
      </dgm:t>
    </dgm:pt>
    <dgm:pt modelId="{B5B36E4A-EF04-4C0E-A6E8-CFF6AA78FA49}" type="sibTrans" cxnId="{63DCEF47-D2CC-4444-A384-90764E972CE9}">
      <dgm:prSet/>
      <dgm:spPr/>
      <dgm:t>
        <a:bodyPr/>
        <a:lstStyle/>
        <a:p>
          <a:endParaRPr lang="en-US"/>
        </a:p>
      </dgm:t>
    </dgm:pt>
    <dgm:pt modelId="{07681398-49FB-4279-9D83-30DB5B4A99D3}" type="parTrans" cxnId="{63DCEF47-D2CC-4444-A384-90764E972CE9}">
      <dgm:prSet/>
      <dgm:spPr/>
      <dgm:t>
        <a:bodyPr/>
        <a:lstStyle/>
        <a:p>
          <a:endParaRPr lang="en-US"/>
        </a:p>
      </dgm:t>
    </dgm:pt>
    <dgm:pt modelId="{E102098F-E097-4041-A358-613E28CB3857}">
      <dgm:prSet phldrT="[Text]" custT="1"/>
      <dgm:spPr>
        <a:solidFill>
          <a:srgbClr val="8F6D58"/>
        </a:solidFill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Cyclical or Structural?</a:t>
          </a:r>
          <a:endParaRPr lang="en-US" sz="1200" dirty="0"/>
        </a:p>
      </dgm:t>
    </dgm:pt>
    <dgm:pt modelId="{29FC3A24-03FF-4432-BA5D-E207B4B3F06C}" type="sibTrans" cxnId="{DB754DC4-C2DD-4713-A624-0E2FA5DDDBF3}">
      <dgm:prSet/>
      <dgm:spPr/>
      <dgm:t>
        <a:bodyPr/>
        <a:lstStyle/>
        <a:p>
          <a:endParaRPr lang="en-US"/>
        </a:p>
      </dgm:t>
    </dgm:pt>
    <dgm:pt modelId="{3F7620E3-18D9-4CE6-B78B-0D6A2B9D5757}" type="parTrans" cxnId="{DB754DC4-C2DD-4713-A624-0E2FA5DDDBF3}">
      <dgm:prSet/>
      <dgm:spPr/>
      <dgm:t>
        <a:bodyPr/>
        <a:lstStyle/>
        <a:p>
          <a:endParaRPr lang="en-US"/>
        </a:p>
      </dgm:t>
    </dgm:pt>
    <dgm:pt modelId="{6A135A0F-D07C-4066-892A-56A0EB757C61}">
      <dgm:prSet phldrT="[Text]" custT="1"/>
      <dgm:spPr>
        <a:solidFill>
          <a:srgbClr val="906D58"/>
        </a:solidFill>
        <a:ln>
          <a:solidFill>
            <a:schemeClr val="tx2"/>
          </a:solidFill>
        </a:ln>
      </dgm:spPr>
      <dgm:t>
        <a:bodyPr/>
        <a:lstStyle/>
        <a:p>
          <a:pPr algn="ctr"/>
          <a:r>
            <a:rPr lang="en-US" sz="1200" dirty="0" smtClean="0"/>
            <a:t>Tactical or Fully Invested?</a:t>
          </a:r>
          <a:endParaRPr lang="en-US" sz="1200" dirty="0"/>
        </a:p>
      </dgm:t>
    </dgm:pt>
    <dgm:pt modelId="{19FF07C8-0C86-4C57-B988-7850C6595276}" type="parTrans" cxnId="{BAD18739-5446-43B4-9420-4ECA3F3F2DB0}">
      <dgm:prSet/>
      <dgm:spPr/>
      <dgm:t>
        <a:bodyPr/>
        <a:lstStyle/>
        <a:p>
          <a:endParaRPr lang="en-US"/>
        </a:p>
      </dgm:t>
    </dgm:pt>
    <dgm:pt modelId="{242BEFD4-6456-4F20-A3F0-04863DC07F5E}" type="sibTrans" cxnId="{BAD18739-5446-43B4-9420-4ECA3F3F2DB0}">
      <dgm:prSet/>
      <dgm:spPr/>
      <dgm:t>
        <a:bodyPr/>
        <a:lstStyle/>
        <a:p>
          <a:endParaRPr lang="en-US"/>
        </a:p>
      </dgm:t>
    </dgm:pt>
    <dgm:pt modelId="{D0F1FA68-532A-4BEB-A127-7C897F5492F5}" type="pres">
      <dgm:prSet presAssocID="{E9984793-1571-4B25-85D1-23346A156F6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397ECF-ADA6-4BC1-AFBC-A65162BFD476}" type="pres">
      <dgm:prSet presAssocID="{E9984793-1571-4B25-85D1-23346A156F69}" presName="matrix" presStyleCnt="0"/>
      <dgm:spPr/>
    </dgm:pt>
    <dgm:pt modelId="{510A9FFB-C121-411B-AAA0-80B4BB29A4CB}" type="pres">
      <dgm:prSet presAssocID="{E9984793-1571-4B25-85D1-23346A156F69}" presName="tile1" presStyleLbl="node1" presStyleIdx="0" presStyleCnt="4"/>
      <dgm:spPr/>
      <dgm:t>
        <a:bodyPr/>
        <a:lstStyle/>
        <a:p>
          <a:endParaRPr lang="en-US"/>
        </a:p>
      </dgm:t>
    </dgm:pt>
    <dgm:pt modelId="{601473A8-7020-491D-B58B-9F355AD170F1}" type="pres">
      <dgm:prSet presAssocID="{E9984793-1571-4B25-85D1-23346A156F6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F5683-07C2-4633-8C79-4AA1EFA3D545}" type="pres">
      <dgm:prSet presAssocID="{E9984793-1571-4B25-85D1-23346A156F69}" presName="tile2" presStyleLbl="node1" presStyleIdx="1" presStyleCnt="4"/>
      <dgm:spPr/>
      <dgm:t>
        <a:bodyPr/>
        <a:lstStyle/>
        <a:p>
          <a:endParaRPr lang="en-US"/>
        </a:p>
      </dgm:t>
    </dgm:pt>
    <dgm:pt modelId="{2571D58C-76A4-4D64-8ED5-7B3B80325573}" type="pres">
      <dgm:prSet presAssocID="{E9984793-1571-4B25-85D1-23346A156F6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931A4B-BF71-4963-8829-8BA5F07B5EC2}" type="pres">
      <dgm:prSet presAssocID="{E9984793-1571-4B25-85D1-23346A156F69}" presName="tile3" presStyleLbl="node1" presStyleIdx="2" presStyleCnt="4"/>
      <dgm:spPr/>
      <dgm:t>
        <a:bodyPr/>
        <a:lstStyle/>
        <a:p>
          <a:endParaRPr lang="en-US"/>
        </a:p>
      </dgm:t>
    </dgm:pt>
    <dgm:pt modelId="{C403BF35-8BA0-43A2-82DA-35208DB5C284}" type="pres">
      <dgm:prSet presAssocID="{E9984793-1571-4B25-85D1-23346A156F6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28815-C88F-4DDE-BBCF-0AF048226C7E}" type="pres">
      <dgm:prSet presAssocID="{E9984793-1571-4B25-85D1-23346A156F69}" presName="tile4" presStyleLbl="node1" presStyleIdx="3" presStyleCnt="4"/>
      <dgm:spPr/>
      <dgm:t>
        <a:bodyPr/>
        <a:lstStyle/>
        <a:p>
          <a:endParaRPr lang="en-US"/>
        </a:p>
      </dgm:t>
    </dgm:pt>
    <dgm:pt modelId="{E462216D-8325-4FC4-ABDC-1BFC83996AB2}" type="pres">
      <dgm:prSet presAssocID="{E9984793-1571-4B25-85D1-23346A156F6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DA9122-5783-4975-B61A-317590D910D6}" type="pres">
      <dgm:prSet presAssocID="{E9984793-1571-4B25-85D1-23346A156F69}" presName="centerTile" presStyleLbl="fgShp" presStyleIdx="0" presStyleCnt="1" custScaleX="85470" custScale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D9E04FA8-A335-4F92-90FC-AA8A3F2AE203}" type="presOf" srcId="{6A135A0F-D07C-4066-892A-56A0EB757C61}" destId="{9DD28815-C88F-4DDE-BBCF-0AF048226C7E}" srcOrd="0" destOrd="1" presId="urn:microsoft.com/office/officeart/2005/8/layout/matrix1"/>
    <dgm:cxn modelId="{BAD18739-5446-43B4-9420-4ECA3F3F2DB0}" srcId="{F0F7FD70-35EB-4312-A940-FA1610670CA9}" destId="{6A135A0F-D07C-4066-892A-56A0EB757C61}" srcOrd="0" destOrd="0" parTransId="{19FF07C8-0C86-4C57-B988-7850C6595276}" sibTransId="{242BEFD4-6456-4F20-A3F0-04863DC07F5E}"/>
    <dgm:cxn modelId="{98E7DF0D-B4F7-4F2E-A091-9C2D7E3DDE0C}" srcId="{77D38552-81CF-4296-BE05-754BFCE01AA3}" destId="{B04E666E-7D26-4AC8-8BCC-FC1F126BF0EC}" srcOrd="0" destOrd="0" parTransId="{5BE443C5-96B7-417F-BEFB-411C261E7887}" sibTransId="{5BB4B495-9A3F-4E13-B245-954613022B45}"/>
    <dgm:cxn modelId="{5BEEEE6F-F263-4CAC-BD9C-85B8C38B09DA}" type="presOf" srcId="{D1457C43-65EB-4583-8887-68DC65B1D70F}" destId="{737F5683-07C2-4633-8C79-4AA1EFA3D545}" srcOrd="0" destOrd="0" presId="urn:microsoft.com/office/officeart/2005/8/layout/matrix1"/>
    <dgm:cxn modelId="{E20357C2-2793-4C83-9998-8B133CF12405}" type="presOf" srcId="{6047ADB2-D1BB-4DEF-8282-D94F69C49B9D}" destId="{737F5683-07C2-4633-8C79-4AA1EFA3D545}" srcOrd="0" destOrd="1" presId="urn:microsoft.com/office/officeart/2005/8/layout/matrix1"/>
    <dgm:cxn modelId="{1E769023-3072-4B76-BC92-5567D4094EF2}" type="presOf" srcId="{F0F7FD70-35EB-4312-A940-FA1610670CA9}" destId="{9DD28815-C88F-4DDE-BBCF-0AF048226C7E}" srcOrd="0" destOrd="0" presId="urn:microsoft.com/office/officeart/2005/8/layout/matrix1"/>
    <dgm:cxn modelId="{7530991F-2AB3-4129-9C36-572A959F66F1}" type="presOf" srcId="{ED9DD8A5-02D4-400B-BF81-FE444BA9189A}" destId="{601473A8-7020-491D-B58B-9F355AD170F1}" srcOrd="1" destOrd="2" presId="urn:microsoft.com/office/officeart/2005/8/layout/matrix1"/>
    <dgm:cxn modelId="{D68CF6A2-0E74-4CEC-B761-498414585CCA}" type="presOf" srcId="{F0F7FD70-35EB-4312-A940-FA1610670CA9}" destId="{E462216D-8325-4FC4-ABDC-1BFC83996AB2}" srcOrd="1" destOrd="0" presId="urn:microsoft.com/office/officeart/2005/8/layout/matrix1"/>
    <dgm:cxn modelId="{5A73D713-7B6D-407D-8B23-8684A32E32B3}" type="presOf" srcId="{6A135A0F-D07C-4066-892A-56A0EB757C61}" destId="{E462216D-8325-4FC4-ABDC-1BFC83996AB2}" srcOrd="1" destOrd="1" presId="urn:microsoft.com/office/officeart/2005/8/layout/matrix1"/>
    <dgm:cxn modelId="{27205C3B-54AB-4AAB-AA6E-C7F39FFC689E}" type="presOf" srcId="{B04E666E-7D26-4AC8-8BCC-FC1F126BF0EC}" destId="{C403BF35-8BA0-43A2-82DA-35208DB5C284}" srcOrd="1" destOrd="1" presId="urn:microsoft.com/office/officeart/2005/8/layout/matrix1"/>
    <dgm:cxn modelId="{4D3F427D-E38B-4E62-99D7-E5A87BECFCE4}" type="presOf" srcId="{36038E7E-2F6D-4714-A05F-A83214504620}" destId="{510A9FFB-C121-411B-AAA0-80B4BB29A4CB}" srcOrd="0" destOrd="3" presId="urn:microsoft.com/office/officeart/2005/8/layout/matrix1"/>
    <dgm:cxn modelId="{21E3331C-5C24-4C4D-8997-E99C5B3EBD95}" srcId="{0E8E0635-151B-479C-A6AC-6A560E870119}" destId="{36038E7E-2F6D-4714-A05F-A83214504620}" srcOrd="2" destOrd="0" parTransId="{67C66B27-43F2-4DD9-B2DD-5C8AE851D62D}" sibTransId="{E2A4C47C-9BBA-484F-A6F1-7D35F72E61D4}"/>
    <dgm:cxn modelId="{ACC5467A-B2E4-4E9A-A850-C71F0059F5B8}" type="presOf" srcId="{E9984793-1571-4B25-85D1-23346A156F69}" destId="{D0F1FA68-532A-4BEB-A127-7C897F5492F5}" srcOrd="0" destOrd="0" presId="urn:microsoft.com/office/officeart/2005/8/layout/matrix1"/>
    <dgm:cxn modelId="{63DCEF47-D2CC-4444-A384-90764E972CE9}" srcId="{0E8E0635-151B-479C-A6AC-6A560E870119}" destId="{ED9DD8A5-02D4-400B-BF81-FE444BA9189A}" srcOrd="1" destOrd="0" parTransId="{07681398-49FB-4279-9D83-30DB5B4A99D3}" sibTransId="{B5B36E4A-EF04-4C0E-A6E8-CFF6AA78FA49}"/>
    <dgm:cxn modelId="{5B21386A-65FD-46DF-B2B7-1251B3B44754}" srcId="{FDFDF074-69C5-4454-981C-92E6B16DDA6B}" destId="{F0F7FD70-35EB-4312-A940-FA1610670CA9}" srcOrd="3" destOrd="0" parTransId="{0247C823-5E33-4A96-A6FB-2215AD9E90C3}" sibTransId="{26D5C48B-2EB1-406E-939E-C1DE995525BA}"/>
    <dgm:cxn modelId="{1BE042CC-A939-4C71-B84A-A3BDC78A3FF2}" srcId="{E9984793-1571-4B25-85D1-23346A156F69}" destId="{FDFDF074-69C5-4454-981C-92E6B16DDA6B}" srcOrd="0" destOrd="0" parTransId="{EA026B12-3A9D-4144-BEAC-5AA9B39D825B}" sibTransId="{27AB5B12-19F4-4AD6-AC0D-1DFD2B92A4B6}"/>
    <dgm:cxn modelId="{9DCA6986-41A7-47BF-B129-EB05FD093B6E}" type="presOf" srcId="{0E8E0635-151B-479C-A6AC-6A560E870119}" destId="{510A9FFB-C121-411B-AAA0-80B4BB29A4CB}" srcOrd="0" destOrd="0" presId="urn:microsoft.com/office/officeart/2005/8/layout/matrix1"/>
    <dgm:cxn modelId="{3DEEE8B8-3E94-4E55-B833-01906B3490A5}" type="presOf" srcId="{0E8E0635-151B-479C-A6AC-6A560E870119}" destId="{601473A8-7020-491D-B58B-9F355AD170F1}" srcOrd="1" destOrd="0" presId="urn:microsoft.com/office/officeart/2005/8/layout/matrix1"/>
    <dgm:cxn modelId="{16B02F89-AE27-4A91-90AD-4FF1366D22A5}" type="presOf" srcId="{6047ADB2-D1BB-4DEF-8282-D94F69C49B9D}" destId="{2571D58C-76A4-4D64-8ED5-7B3B80325573}" srcOrd="1" destOrd="1" presId="urn:microsoft.com/office/officeart/2005/8/layout/matrix1"/>
    <dgm:cxn modelId="{DB754DC4-C2DD-4713-A624-0E2FA5DDDBF3}" srcId="{0E8E0635-151B-479C-A6AC-6A560E870119}" destId="{E102098F-E097-4041-A358-613E28CB3857}" srcOrd="0" destOrd="0" parTransId="{3F7620E3-18D9-4CE6-B78B-0D6A2B9D5757}" sibTransId="{29FC3A24-03FF-4432-BA5D-E207B4B3F06C}"/>
    <dgm:cxn modelId="{7F829FB3-EEF7-4E80-8CB1-AD05502E1779}" type="presOf" srcId="{77D38552-81CF-4296-BE05-754BFCE01AA3}" destId="{C403BF35-8BA0-43A2-82DA-35208DB5C284}" srcOrd="1" destOrd="0" presId="urn:microsoft.com/office/officeart/2005/8/layout/matrix1"/>
    <dgm:cxn modelId="{D22C9A23-0928-4F76-9FB9-F42F16334C74}" type="presOf" srcId="{D1457C43-65EB-4583-8887-68DC65B1D70F}" destId="{2571D58C-76A4-4D64-8ED5-7B3B80325573}" srcOrd="1" destOrd="0" presId="urn:microsoft.com/office/officeart/2005/8/layout/matrix1"/>
    <dgm:cxn modelId="{88848C9B-0E56-4CF8-A831-35459920F709}" type="presOf" srcId="{36038E7E-2F6D-4714-A05F-A83214504620}" destId="{601473A8-7020-491D-B58B-9F355AD170F1}" srcOrd="1" destOrd="3" presId="urn:microsoft.com/office/officeart/2005/8/layout/matrix1"/>
    <dgm:cxn modelId="{B7C2805D-999F-46B5-96BE-C586E88F35CA}" type="presOf" srcId="{B04E666E-7D26-4AC8-8BCC-FC1F126BF0EC}" destId="{38931A4B-BF71-4963-8829-8BA5F07B5EC2}" srcOrd="0" destOrd="1" presId="urn:microsoft.com/office/officeart/2005/8/layout/matrix1"/>
    <dgm:cxn modelId="{A07CC257-C99F-4F64-8734-1F3C198CDA21}" srcId="{FDFDF074-69C5-4454-981C-92E6B16DDA6B}" destId="{D1457C43-65EB-4583-8887-68DC65B1D70F}" srcOrd="1" destOrd="0" parTransId="{20B7CDC2-F8A5-4012-B53F-EB1DB945825B}" sibTransId="{49C57DE3-C586-4A85-80A8-D1FB3C33E735}"/>
    <dgm:cxn modelId="{05B135AC-D37C-449A-9F5A-4B5CBAF3DFA8}" srcId="{FDFDF074-69C5-4454-981C-92E6B16DDA6B}" destId="{0E8E0635-151B-479C-A6AC-6A560E870119}" srcOrd="0" destOrd="0" parTransId="{9233E55C-A68C-4A5B-8EDD-2F487C70E443}" sibTransId="{EA4B4375-A41A-422F-9765-C92DB6C25BCA}"/>
    <dgm:cxn modelId="{AB6DD720-DB5C-49B5-ACDA-16C520C9DA0A}" type="presOf" srcId="{ED9DD8A5-02D4-400B-BF81-FE444BA9189A}" destId="{510A9FFB-C121-411B-AAA0-80B4BB29A4CB}" srcOrd="0" destOrd="2" presId="urn:microsoft.com/office/officeart/2005/8/layout/matrix1"/>
    <dgm:cxn modelId="{39B7FE10-F6CC-4668-BAF5-EADCFFFF4768}" type="presOf" srcId="{E102098F-E097-4041-A358-613E28CB3857}" destId="{601473A8-7020-491D-B58B-9F355AD170F1}" srcOrd="1" destOrd="1" presId="urn:microsoft.com/office/officeart/2005/8/layout/matrix1"/>
    <dgm:cxn modelId="{FEF0DBA8-AF7D-40DB-9E21-BBB52A109F1A}" type="presOf" srcId="{77D38552-81CF-4296-BE05-754BFCE01AA3}" destId="{38931A4B-BF71-4963-8829-8BA5F07B5EC2}" srcOrd="0" destOrd="0" presId="urn:microsoft.com/office/officeart/2005/8/layout/matrix1"/>
    <dgm:cxn modelId="{D6978842-7DFB-48A3-BBEB-2FE923400C01}" srcId="{D1457C43-65EB-4583-8887-68DC65B1D70F}" destId="{6047ADB2-D1BB-4DEF-8282-D94F69C49B9D}" srcOrd="0" destOrd="0" parTransId="{66E85ABA-AA9A-463F-8900-8DCE31199F18}" sibTransId="{CC70655C-4EA4-4D01-94A0-5AEBA032A406}"/>
    <dgm:cxn modelId="{2F59EA4E-5EFF-46CC-A53B-6266B0102A23}" type="presOf" srcId="{FDFDF074-69C5-4454-981C-92E6B16DDA6B}" destId="{40DA9122-5783-4975-B61A-317590D910D6}" srcOrd="0" destOrd="0" presId="urn:microsoft.com/office/officeart/2005/8/layout/matrix1"/>
    <dgm:cxn modelId="{3DA04F49-7CE1-4E52-820A-4A5304E9B789}" type="presOf" srcId="{E102098F-E097-4041-A358-613E28CB3857}" destId="{510A9FFB-C121-411B-AAA0-80B4BB29A4CB}" srcOrd="0" destOrd="1" presId="urn:microsoft.com/office/officeart/2005/8/layout/matrix1"/>
    <dgm:cxn modelId="{F22045B6-3A2F-44B9-85B9-496122320F77}" srcId="{FDFDF074-69C5-4454-981C-92E6B16DDA6B}" destId="{77D38552-81CF-4296-BE05-754BFCE01AA3}" srcOrd="2" destOrd="0" parTransId="{08B7D335-53B6-4483-9B49-8FD75FE0FC19}" sibTransId="{37A6683F-9B47-4B49-89CE-2B35027BE175}"/>
    <dgm:cxn modelId="{618DB72F-08AC-41A9-8B9F-AB2D2EF4D187}" type="presParOf" srcId="{D0F1FA68-532A-4BEB-A127-7C897F5492F5}" destId="{51397ECF-ADA6-4BC1-AFBC-A65162BFD476}" srcOrd="0" destOrd="0" presId="urn:microsoft.com/office/officeart/2005/8/layout/matrix1"/>
    <dgm:cxn modelId="{6C5DDDDD-5A8B-42A1-972E-330A32443F61}" type="presParOf" srcId="{51397ECF-ADA6-4BC1-AFBC-A65162BFD476}" destId="{510A9FFB-C121-411B-AAA0-80B4BB29A4CB}" srcOrd="0" destOrd="0" presId="urn:microsoft.com/office/officeart/2005/8/layout/matrix1"/>
    <dgm:cxn modelId="{AE11BA2B-3735-4AEE-87F1-090D55775A55}" type="presParOf" srcId="{51397ECF-ADA6-4BC1-AFBC-A65162BFD476}" destId="{601473A8-7020-491D-B58B-9F355AD170F1}" srcOrd="1" destOrd="0" presId="urn:microsoft.com/office/officeart/2005/8/layout/matrix1"/>
    <dgm:cxn modelId="{46AD3087-3BF0-4E92-B9E7-F6EBA4698ECD}" type="presParOf" srcId="{51397ECF-ADA6-4BC1-AFBC-A65162BFD476}" destId="{737F5683-07C2-4633-8C79-4AA1EFA3D545}" srcOrd="2" destOrd="0" presId="urn:microsoft.com/office/officeart/2005/8/layout/matrix1"/>
    <dgm:cxn modelId="{63F98BFB-E52B-49E2-98AE-CC9E51319542}" type="presParOf" srcId="{51397ECF-ADA6-4BC1-AFBC-A65162BFD476}" destId="{2571D58C-76A4-4D64-8ED5-7B3B80325573}" srcOrd="3" destOrd="0" presId="urn:microsoft.com/office/officeart/2005/8/layout/matrix1"/>
    <dgm:cxn modelId="{C9332676-AD4F-4724-940E-3A109D8AF807}" type="presParOf" srcId="{51397ECF-ADA6-4BC1-AFBC-A65162BFD476}" destId="{38931A4B-BF71-4963-8829-8BA5F07B5EC2}" srcOrd="4" destOrd="0" presId="urn:microsoft.com/office/officeart/2005/8/layout/matrix1"/>
    <dgm:cxn modelId="{56E71415-5E6A-4540-8A5E-A11ACB9D6B37}" type="presParOf" srcId="{51397ECF-ADA6-4BC1-AFBC-A65162BFD476}" destId="{C403BF35-8BA0-43A2-82DA-35208DB5C284}" srcOrd="5" destOrd="0" presId="urn:microsoft.com/office/officeart/2005/8/layout/matrix1"/>
    <dgm:cxn modelId="{39E1D353-1F3F-4312-9E53-606072224C3C}" type="presParOf" srcId="{51397ECF-ADA6-4BC1-AFBC-A65162BFD476}" destId="{9DD28815-C88F-4DDE-BBCF-0AF048226C7E}" srcOrd="6" destOrd="0" presId="urn:microsoft.com/office/officeart/2005/8/layout/matrix1"/>
    <dgm:cxn modelId="{B95CC06A-D836-490B-87E9-86154504C31D}" type="presParOf" srcId="{51397ECF-ADA6-4BC1-AFBC-A65162BFD476}" destId="{E462216D-8325-4FC4-ABDC-1BFC83996AB2}" srcOrd="7" destOrd="0" presId="urn:microsoft.com/office/officeart/2005/8/layout/matrix1"/>
    <dgm:cxn modelId="{6886DB74-F434-4AFB-A273-35A25F7FAC8C}" type="presParOf" srcId="{D0F1FA68-532A-4BEB-A127-7C897F5492F5}" destId="{40DA9122-5783-4975-B61A-317590D910D6}" srcOrd="1" destOrd="0" presId="urn:microsoft.com/office/officeart/2005/8/layout/matrix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8CCCE59-F434-43A0-A9E8-C3C6F22C455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3FD6C13-82DC-4BB7-894E-AE695C3601B0}">
      <dgm:prSet phldrT="[Text]" custT="1"/>
      <dgm:spPr/>
      <dgm:t>
        <a:bodyPr/>
        <a:lstStyle/>
        <a:p>
          <a:r>
            <a:rPr lang="en-US" sz="1600" dirty="0" smtClean="0"/>
            <a:t>Monthly Review of Screen Metric data</a:t>
          </a:r>
          <a:endParaRPr lang="en-US" sz="1600" dirty="0"/>
        </a:p>
      </dgm:t>
    </dgm:pt>
    <dgm:pt modelId="{A5F6755D-48C6-4859-ABFD-BF5F6328F83C}" type="parTrans" cxnId="{ABBBBF16-A26E-47DA-AB9A-3DCE30A5E01A}">
      <dgm:prSet/>
      <dgm:spPr/>
      <dgm:t>
        <a:bodyPr/>
        <a:lstStyle/>
        <a:p>
          <a:endParaRPr lang="en-US"/>
        </a:p>
      </dgm:t>
    </dgm:pt>
    <dgm:pt modelId="{3E64C102-02A5-40E9-811D-BDB093081888}" type="sibTrans" cxnId="{ABBBBF16-A26E-47DA-AB9A-3DCE30A5E01A}">
      <dgm:prSet/>
      <dgm:spPr/>
      <dgm:t>
        <a:bodyPr/>
        <a:lstStyle/>
        <a:p>
          <a:endParaRPr lang="en-US" dirty="0"/>
        </a:p>
      </dgm:t>
    </dgm:pt>
    <dgm:pt modelId="{50EBCF0B-C653-463D-B85D-2357B7068E96}">
      <dgm:prSet phldrT="[Text]"/>
      <dgm:spPr/>
      <dgm:t>
        <a:bodyPr/>
        <a:lstStyle/>
        <a:p>
          <a:r>
            <a:rPr lang="en-US" dirty="0" smtClean="0"/>
            <a:t>Do we see RECURRING relative underperformance?</a:t>
          </a:r>
          <a:endParaRPr lang="en-US" dirty="0"/>
        </a:p>
      </dgm:t>
    </dgm:pt>
    <dgm:pt modelId="{FF85AFD4-EA1C-4D50-8E2D-AAABCA8244F1}" type="parTrans" cxnId="{0C04E11C-3321-4FA2-97B1-FC86B323E0F5}">
      <dgm:prSet/>
      <dgm:spPr/>
      <dgm:t>
        <a:bodyPr/>
        <a:lstStyle/>
        <a:p>
          <a:endParaRPr lang="en-US"/>
        </a:p>
      </dgm:t>
    </dgm:pt>
    <dgm:pt modelId="{179F736F-18CA-43BF-A301-D01E53C1D23E}" type="sibTrans" cxnId="{0C04E11C-3321-4FA2-97B1-FC86B323E0F5}">
      <dgm:prSet/>
      <dgm:spPr/>
      <dgm:t>
        <a:bodyPr/>
        <a:lstStyle/>
        <a:p>
          <a:endParaRPr lang="en-US" dirty="0"/>
        </a:p>
      </dgm:t>
    </dgm:pt>
    <dgm:pt modelId="{064F2972-BC9D-477C-911C-69B14B58B722}">
      <dgm:prSet phldrT="[Text]"/>
      <dgm:spPr/>
      <dgm:t>
        <a:bodyPr/>
        <a:lstStyle/>
        <a:p>
          <a:r>
            <a:rPr lang="en-US" dirty="0" smtClean="0"/>
            <a:t>Is there NEW relative underperformance?</a:t>
          </a:r>
          <a:endParaRPr lang="en-US" dirty="0"/>
        </a:p>
      </dgm:t>
    </dgm:pt>
    <dgm:pt modelId="{823E7E00-F5B8-45F6-8380-4A86FBEA1233}" type="parTrans" cxnId="{4A45893E-64B8-4482-BEDB-23AE7B645A24}">
      <dgm:prSet/>
      <dgm:spPr/>
      <dgm:t>
        <a:bodyPr/>
        <a:lstStyle/>
        <a:p>
          <a:endParaRPr lang="en-US"/>
        </a:p>
      </dgm:t>
    </dgm:pt>
    <dgm:pt modelId="{246173CE-2837-4C18-9876-484F2BCA24B1}" type="sibTrans" cxnId="{4A45893E-64B8-4482-BEDB-23AE7B645A24}">
      <dgm:prSet/>
      <dgm:spPr/>
      <dgm:t>
        <a:bodyPr/>
        <a:lstStyle/>
        <a:p>
          <a:endParaRPr lang="en-US"/>
        </a:p>
      </dgm:t>
    </dgm:pt>
    <dgm:pt modelId="{D94A6ABD-8C47-4E5D-B04F-6855DAEA8456}">
      <dgm:prSet/>
      <dgm:spPr/>
      <dgm:t>
        <a:bodyPr/>
        <a:lstStyle/>
        <a:p>
          <a:r>
            <a:rPr lang="en-US" dirty="0" smtClean="0"/>
            <a:t>Is the RECURRING relative underperformance improving or worsening?</a:t>
          </a:r>
          <a:endParaRPr lang="en-US" dirty="0"/>
        </a:p>
      </dgm:t>
    </dgm:pt>
    <dgm:pt modelId="{842CE8BE-4A97-494B-BFA4-6050CB3A66BD}" type="parTrans" cxnId="{9C499719-E96E-49B0-B611-5128DA0FBC5C}">
      <dgm:prSet/>
      <dgm:spPr/>
      <dgm:t>
        <a:bodyPr/>
        <a:lstStyle/>
        <a:p>
          <a:endParaRPr lang="en-US"/>
        </a:p>
      </dgm:t>
    </dgm:pt>
    <dgm:pt modelId="{2C06A38C-0ED4-4F80-A982-1A356C87C7EF}" type="sibTrans" cxnId="{9C499719-E96E-49B0-B611-5128DA0FBC5C}">
      <dgm:prSet/>
      <dgm:spPr/>
      <dgm:t>
        <a:bodyPr/>
        <a:lstStyle/>
        <a:p>
          <a:endParaRPr lang="en-US" dirty="0"/>
        </a:p>
      </dgm:t>
    </dgm:pt>
    <dgm:pt modelId="{F0254446-EC28-452C-BCCB-5793070B4832}" type="pres">
      <dgm:prSet presAssocID="{08CCCE59-F434-43A0-A9E8-C3C6F22C4558}" presName="Name0" presStyleCnt="0">
        <dgm:presLayoutVars>
          <dgm:dir/>
          <dgm:resizeHandles val="exact"/>
        </dgm:presLayoutVars>
      </dgm:prSet>
      <dgm:spPr/>
    </dgm:pt>
    <dgm:pt modelId="{03CE913B-9796-4C4D-8678-3FAEFDC83497}" type="pres">
      <dgm:prSet presAssocID="{63FD6C13-82DC-4BB7-894E-AE695C3601B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A1B427-04A9-4315-8717-829BDF1C8C7D}" type="pres">
      <dgm:prSet presAssocID="{3E64C102-02A5-40E9-811D-BDB093081888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38DB28A-32DB-4F3A-B2D6-3515983FE1FA}" type="pres">
      <dgm:prSet presAssocID="{3E64C102-02A5-40E9-811D-BDB093081888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65101F6-59B0-42C2-914B-7535DD58A66C}" type="pres">
      <dgm:prSet presAssocID="{50EBCF0B-C653-463D-B85D-2357B7068E9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10027A-847B-4F0E-873F-1B082EE298C5}" type="pres">
      <dgm:prSet presAssocID="{179F736F-18CA-43BF-A301-D01E53C1D23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AE87513F-22DB-492D-B834-3C5F1E09200F}" type="pres">
      <dgm:prSet presAssocID="{179F736F-18CA-43BF-A301-D01E53C1D23E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D8B8DB27-758C-4BDA-A750-0BACB8FF9969}" type="pres">
      <dgm:prSet presAssocID="{D94A6ABD-8C47-4E5D-B04F-6855DAEA845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22943-2E34-4A2B-8216-F124940B98E2}" type="pres">
      <dgm:prSet presAssocID="{2C06A38C-0ED4-4F80-A982-1A356C87C7EF}" presName="sibTrans" presStyleLbl="sibTrans2D1" presStyleIdx="2" presStyleCnt="3"/>
      <dgm:spPr/>
      <dgm:t>
        <a:bodyPr/>
        <a:lstStyle/>
        <a:p>
          <a:endParaRPr lang="en-US"/>
        </a:p>
      </dgm:t>
    </dgm:pt>
    <dgm:pt modelId="{7FAB425C-7949-4884-9E8E-C1FAC2CB634D}" type="pres">
      <dgm:prSet presAssocID="{2C06A38C-0ED4-4F80-A982-1A356C87C7EF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20B51457-8A1A-4E19-B6FC-27C9834F063C}" type="pres">
      <dgm:prSet presAssocID="{064F2972-BC9D-477C-911C-69B14B58B72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3B4BC3-8D8E-4DA7-AD5D-63DBBBCBE86B}" type="presOf" srcId="{3E64C102-02A5-40E9-811D-BDB093081888}" destId="{138DB28A-32DB-4F3A-B2D6-3515983FE1FA}" srcOrd="1" destOrd="0" presId="urn:microsoft.com/office/officeart/2005/8/layout/process1"/>
    <dgm:cxn modelId="{B82BD9FC-FD56-4E02-9D98-E5E463EF5437}" type="presOf" srcId="{179F736F-18CA-43BF-A301-D01E53C1D23E}" destId="{CB10027A-847B-4F0E-873F-1B082EE298C5}" srcOrd="0" destOrd="0" presId="urn:microsoft.com/office/officeart/2005/8/layout/process1"/>
    <dgm:cxn modelId="{F7A16F6D-A4D2-43AF-80BE-1822B6616F74}" type="presOf" srcId="{064F2972-BC9D-477C-911C-69B14B58B722}" destId="{20B51457-8A1A-4E19-B6FC-27C9834F063C}" srcOrd="0" destOrd="0" presId="urn:microsoft.com/office/officeart/2005/8/layout/process1"/>
    <dgm:cxn modelId="{6E8932FB-E8C2-4E5D-B0CC-EDE2A2A4FCB7}" type="presOf" srcId="{2C06A38C-0ED4-4F80-A982-1A356C87C7EF}" destId="{06322943-2E34-4A2B-8216-F124940B98E2}" srcOrd="0" destOrd="0" presId="urn:microsoft.com/office/officeart/2005/8/layout/process1"/>
    <dgm:cxn modelId="{0C04E11C-3321-4FA2-97B1-FC86B323E0F5}" srcId="{08CCCE59-F434-43A0-A9E8-C3C6F22C4558}" destId="{50EBCF0B-C653-463D-B85D-2357B7068E96}" srcOrd="1" destOrd="0" parTransId="{FF85AFD4-EA1C-4D50-8E2D-AAABCA8244F1}" sibTransId="{179F736F-18CA-43BF-A301-D01E53C1D23E}"/>
    <dgm:cxn modelId="{29C9D722-B0D4-4791-BA9B-F83E093D8525}" type="presOf" srcId="{3E64C102-02A5-40E9-811D-BDB093081888}" destId="{86A1B427-04A9-4315-8717-829BDF1C8C7D}" srcOrd="0" destOrd="0" presId="urn:microsoft.com/office/officeart/2005/8/layout/process1"/>
    <dgm:cxn modelId="{8F678B46-1D83-4123-8014-69FC7F853D7B}" type="presOf" srcId="{63FD6C13-82DC-4BB7-894E-AE695C3601B0}" destId="{03CE913B-9796-4C4D-8678-3FAEFDC83497}" srcOrd="0" destOrd="0" presId="urn:microsoft.com/office/officeart/2005/8/layout/process1"/>
    <dgm:cxn modelId="{8B50524A-18A3-43FF-B913-0B58D5704BE5}" type="presOf" srcId="{179F736F-18CA-43BF-A301-D01E53C1D23E}" destId="{AE87513F-22DB-492D-B834-3C5F1E09200F}" srcOrd="1" destOrd="0" presId="urn:microsoft.com/office/officeart/2005/8/layout/process1"/>
    <dgm:cxn modelId="{4A45893E-64B8-4482-BEDB-23AE7B645A24}" srcId="{08CCCE59-F434-43A0-A9E8-C3C6F22C4558}" destId="{064F2972-BC9D-477C-911C-69B14B58B722}" srcOrd="3" destOrd="0" parTransId="{823E7E00-F5B8-45F6-8380-4A86FBEA1233}" sibTransId="{246173CE-2837-4C18-9876-484F2BCA24B1}"/>
    <dgm:cxn modelId="{9C499719-E96E-49B0-B611-5128DA0FBC5C}" srcId="{08CCCE59-F434-43A0-A9E8-C3C6F22C4558}" destId="{D94A6ABD-8C47-4E5D-B04F-6855DAEA8456}" srcOrd="2" destOrd="0" parTransId="{842CE8BE-4A97-494B-BFA4-6050CB3A66BD}" sibTransId="{2C06A38C-0ED4-4F80-A982-1A356C87C7EF}"/>
    <dgm:cxn modelId="{B224AEE0-1B02-4233-9380-F8A71EF1D14E}" type="presOf" srcId="{50EBCF0B-C653-463D-B85D-2357B7068E96}" destId="{065101F6-59B0-42C2-914B-7535DD58A66C}" srcOrd="0" destOrd="0" presId="urn:microsoft.com/office/officeart/2005/8/layout/process1"/>
    <dgm:cxn modelId="{18E5EC89-77FC-45FD-9606-EDF93E432517}" type="presOf" srcId="{2C06A38C-0ED4-4F80-A982-1A356C87C7EF}" destId="{7FAB425C-7949-4884-9E8E-C1FAC2CB634D}" srcOrd="1" destOrd="0" presId="urn:microsoft.com/office/officeart/2005/8/layout/process1"/>
    <dgm:cxn modelId="{568455E2-653E-44F1-9F29-0E5B1A2CB0D0}" type="presOf" srcId="{08CCCE59-F434-43A0-A9E8-C3C6F22C4558}" destId="{F0254446-EC28-452C-BCCB-5793070B4832}" srcOrd="0" destOrd="0" presId="urn:microsoft.com/office/officeart/2005/8/layout/process1"/>
    <dgm:cxn modelId="{8647EDB0-7465-4D1D-BDD1-1124FB4FC196}" type="presOf" srcId="{D94A6ABD-8C47-4E5D-B04F-6855DAEA8456}" destId="{D8B8DB27-758C-4BDA-A750-0BACB8FF9969}" srcOrd="0" destOrd="0" presId="urn:microsoft.com/office/officeart/2005/8/layout/process1"/>
    <dgm:cxn modelId="{ABBBBF16-A26E-47DA-AB9A-3DCE30A5E01A}" srcId="{08CCCE59-F434-43A0-A9E8-C3C6F22C4558}" destId="{63FD6C13-82DC-4BB7-894E-AE695C3601B0}" srcOrd="0" destOrd="0" parTransId="{A5F6755D-48C6-4859-ABFD-BF5F6328F83C}" sibTransId="{3E64C102-02A5-40E9-811D-BDB093081888}"/>
    <dgm:cxn modelId="{EE7F9475-386C-48F7-A881-36A211D16F6B}" type="presParOf" srcId="{F0254446-EC28-452C-BCCB-5793070B4832}" destId="{03CE913B-9796-4C4D-8678-3FAEFDC83497}" srcOrd="0" destOrd="0" presId="urn:microsoft.com/office/officeart/2005/8/layout/process1"/>
    <dgm:cxn modelId="{57A35D13-2C95-44C4-8A1F-5D5377D791B7}" type="presParOf" srcId="{F0254446-EC28-452C-BCCB-5793070B4832}" destId="{86A1B427-04A9-4315-8717-829BDF1C8C7D}" srcOrd="1" destOrd="0" presId="urn:microsoft.com/office/officeart/2005/8/layout/process1"/>
    <dgm:cxn modelId="{9E2BAD36-861D-4F3A-92C7-8C38D204A5DC}" type="presParOf" srcId="{86A1B427-04A9-4315-8717-829BDF1C8C7D}" destId="{138DB28A-32DB-4F3A-B2D6-3515983FE1FA}" srcOrd="0" destOrd="0" presId="urn:microsoft.com/office/officeart/2005/8/layout/process1"/>
    <dgm:cxn modelId="{4E1E1C64-B57D-4F86-8ABB-9C0C20F4F90F}" type="presParOf" srcId="{F0254446-EC28-452C-BCCB-5793070B4832}" destId="{065101F6-59B0-42C2-914B-7535DD58A66C}" srcOrd="2" destOrd="0" presId="urn:microsoft.com/office/officeart/2005/8/layout/process1"/>
    <dgm:cxn modelId="{76947B84-4401-465E-96D2-95FBA3788BA0}" type="presParOf" srcId="{F0254446-EC28-452C-BCCB-5793070B4832}" destId="{CB10027A-847B-4F0E-873F-1B082EE298C5}" srcOrd="3" destOrd="0" presId="urn:microsoft.com/office/officeart/2005/8/layout/process1"/>
    <dgm:cxn modelId="{4A502930-7F5E-4C7B-83AC-8747E9F1E323}" type="presParOf" srcId="{CB10027A-847B-4F0E-873F-1B082EE298C5}" destId="{AE87513F-22DB-492D-B834-3C5F1E09200F}" srcOrd="0" destOrd="0" presId="urn:microsoft.com/office/officeart/2005/8/layout/process1"/>
    <dgm:cxn modelId="{BC1AC09F-3197-4802-8787-09D75599B259}" type="presParOf" srcId="{F0254446-EC28-452C-BCCB-5793070B4832}" destId="{D8B8DB27-758C-4BDA-A750-0BACB8FF9969}" srcOrd="4" destOrd="0" presId="urn:microsoft.com/office/officeart/2005/8/layout/process1"/>
    <dgm:cxn modelId="{93D07513-DC8E-4435-8D76-32B2856DF08B}" type="presParOf" srcId="{F0254446-EC28-452C-BCCB-5793070B4832}" destId="{06322943-2E34-4A2B-8216-F124940B98E2}" srcOrd="5" destOrd="0" presId="urn:microsoft.com/office/officeart/2005/8/layout/process1"/>
    <dgm:cxn modelId="{8521E234-14CC-447E-90C6-9D334C62D745}" type="presParOf" srcId="{06322943-2E34-4A2B-8216-F124940B98E2}" destId="{7FAB425C-7949-4884-9E8E-C1FAC2CB634D}" srcOrd="0" destOrd="0" presId="urn:microsoft.com/office/officeart/2005/8/layout/process1"/>
    <dgm:cxn modelId="{39F3EA8A-CF59-42B7-9F00-F224B20312C8}" type="presParOf" srcId="{F0254446-EC28-452C-BCCB-5793070B4832}" destId="{20B51457-8A1A-4E19-B6FC-27C9834F063C}" srcOrd="6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0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0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0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000" smtClean="0"/>
            </a:lvl1pPr>
          </a:lstStyle>
          <a:p>
            <a:pPr>
              <a:defRPr/>
            </a:pPr>
            <a:fld id="{EF3576BE-2672-4EE4-BE57-9B13C94520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3460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0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0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0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000" smtClean="0"/>
            </a:lvl1pPr>
          </a:lstStyle>
          <a:p>
            <a:pPr>
              <a:defRPr/>
            </a:pPr>
            <a:fld id="{DE8B70DB-7D42-4C69-BB3C-DC9D111223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6346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FEADD-5491-48D7-B13C-7C642E22B6C0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A58D1D5-3B18-41E8-AB59-DBC0EC2F14FB}" type="datetime1">
              <a:rPr lang="en-US" smtClean="0"/>
              <a:t>2/21/2012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CFD0-32FD-4E76-8CC3-36B724B88718}" type="datetime1">
              <a:rPr lang="en-US" smtClean="0"/>
              <a:t>2/21/2012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240D18B-9EF0-40BF-A072-C3B37EDF1BCB}" type="datetime1">
              <a:rPr lang="en-US" smtClean="0"/>
              <a:t>2/21/2012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620000" cy="2514600"/>
          </a:xfrm>
        </p:spPr>
        <p:txBody>
          <a:bodyPr/>
          <a:lstStyle>
            <a:lvl1pP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•"/>
              <a:defRPr sz="2600"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85800" y="3657600"/>
            <a:ext cx="7620000" cy="2514600"/>
          </a:xfrm>
        </p:spPr>
        <p:txBody>
          <a:bodyPr/>
          <a:lstStyle>
            <a:lvl1pP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•"/>
              <a:defRPr sz="2600"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001000" cy="6858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 marL="342900" indent="-342900">
              <a:spcBef>
                <a:spcPts val="0"/>
              </a:spcBef>
              <a:buFont typeface="Wingdings" pitchFamily="2" charset="2"/>
              <a:buChar char="§"/>
              <a:defRPr sz="3000"/>
            </a:lvl1pPr>
            <a:lvl2pPr marL="800100" indent="-342900">
              <a:spcBef>
                <a:spcPts val="0"/>
              </a:spcBef>
              <a:buFont typeface="Wingdings" pitchFamily="2" charset="2"/>
              <a:buChar char="§"/>
              <a:defRPr sz="2600"/>
            </a:lvl2pPr>
            <a:lvl3pPr marL="1257300" indent="-342900">
              <a:spcBef>
                <a:spcPts val="0"/>
              </a:spcBef>
              <a:buFont typeface="Wingdings" pitchFamily="2" charset="2"/>
              <a:buChar char="§"/>
              <a:defRPr sz="2200"/>
            </a:lvl3pPr>
            <a:lvl4pPr marL="1714500" indent="-342900">
              <a:spcBef>
                <a:spcPts val="0"/>
              </a:spcBef>
              <a:buFont typeface="Wingdings" pitchFamily="2" charset="2"/>
              <a:buChar char="§"/>
              <a:defRPr sz="1800"/>
            </a:lvl4pPr>
            <a:lvl5pPr marL="2171700" indent="-342900">
              <a:spcBef>
                <a:spcPts val="0"/>
              </a:spcBef>
              <a:buFont typeface="Wingdings" pitchFamily="2" charset="2"/>
              <a:buChar char="§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057400"/>
            <a:ext cx="2779713" cy="406876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0"/>
          </p:nvPr>
        </p:nvSpPr>
        <p:spPr>
          <a:xfrm>
            <a:off x="685800" y="838201"/>
            <a:ext cx="2779713" cy="12192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14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4AA7-A47F-4B76-AB6D-AD4820CA2F04}" type="datetime1">
              <a:rPr lang="en-US" smtClean="0"/>
              <a:t>2/21/2012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039906"/>
            <a:ext cx="533400" cy="228600"/>
          </a:xfrm>
        </p:spPr>
        <p:txBody>
          <a:bodyPr>
            <a:noAutofit/>
          </a:bodyPr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fld id="{69E29E33-B620-47F9-BB04-8846C2A5AF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5795F-E72D-4694-9CD5-152B9412C59D}" type="datetime1">
              <a:rPr lang="en-US" smtClean="0"/>
              <a:t>2/21/2012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38413D-CC5A-47CF-8082-AECD2CE049FB}" type="datetime1">
              <a:rPr lang="en-US" smtClean="0"/>
              <a:t>2/21/2012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9BC6951-7740-423D-BF91-92081EA6D19D}" type="datetime1">
              <a:rPr lang="en-US" smtClean="0"/>
              <a:t>2/21/2012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13C7-A1D4-4DF2-8422-4EEECAAF8301}" type="datetime1">
              <a:rPr lang="en-US" smtClean="0"/>
              <a:t>2/21/2012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65FE-5810-4CD5-99F4-6AD4604547FF}" type="datetime1">
              <a:rPr lang="en-US" smtClean="0"/>
              <a:t>2/21/2012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74DE-C45E-441B-BF6F-6BBA9FEB6007}" type="datetime1">
              <a:rPr lang="en-US" smtClean="0"/>
              <a:t>2/21/2012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8E8717E-B1A2-47FB-B0B9-D70DF6A88402}" type="datetime1">
              <a:rPr lang="en-US" smtClean="0"/>
              <a:t>2/21/2012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153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01C7F3-DD63-4401-96D9-277F446CABC4}" type="datetime1">
              <a:rPr lang="en-US" smtClean="0"/>
              <a:t>2/21/2012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06680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066800"/>
            <a:ext cx="533400" cy="152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066800"/>
            <a:ext cx="8553450" cy="1524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066800"/>
            <a:ext cx="533400" cy="1524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680" r:id="rId12"/>
    <p:sldLayoutId id="2147483679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1025" y="5070475"/>
            <a:ext cx="7877175" cy="830263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Mutual Fund Due Diligence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ln>
            <a:noFill/>
          </a:ln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Presented to FIRMA By R. James Hrabak, CFA</a:t>
            </a:r>
          </a:p>
          <a:p>
            <a:pPr>
              <a:spcBef>
                <a:spcPct val="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March 28, 2012</a:t>
            </a:r>
            <a:endParaRPr 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dirty="0" smtClean="0"/>
              <a:t>An Example Due Diligence Program w/Examples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1371600"/>
            <a:ext cx="8153400" cy="52578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due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diligence process described in the next slides focuses on </a:t>
            </a:r>
            <a:r>
              <a:rPr lang="en-US" sz="2900" dirty="0" smtClean="0">
                <a:latin typeface="+mn-lt"/>
              </a:rPr>
              <a:t>following categories</a:t>
            </a:r>
          </a:p>
          <a:p>
            <a:pPr marL="777240" lvl="1" indent="-320040" eaLnBrk="1" fontAlgn="auto" hangingPunct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Quantitative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Analysis: </a:t>
            </a:r>
            <a:r>
              <a:rPr lang="en-US" sz="2900" dirty="0" smtClean="0">
                <a:latin typeface="+mn-lt"/>
              </a:rPr>
              <a:t>Returns; Risk; Cost</a:t>
            </a: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 eaLnBrk="1" fontAlgn="auto" hangingPunct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aseline="0" dirty="0" smtClean="0">
                <a:latin typeface="+mn-lt"/>
              </a:rPr>
              <a:t>Qualitative</a:t>
            </a:r>
            <a:r>
              <a:rPr lang="en-US" sz="2900" dirty="0" smtClean="0">
                <a:latin typeface="+mn-lt"/>
              </a:rPr>
              <a:t> Analysis: Performance attribution; Fund Manager Investment Philosophy</a:t>
            </a:r>
          </a:p>
          <a:p>
            <a:pPr marL="777240" lvl="1" indent="-320040" eaLnBrk="1" fontAlgn="auto" hangingPunct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Final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Review</a:t>
            </a:r>
          </a:p>
          <a:p>
            <a:pPr marL="777240" lvl="1" indent="-320040" eaLnBrk="1" fontAlgn="auto" hangingPunct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aseline="0" dirty="0" smtClean="0">
                <a:latin typeface="+mn-lt"/>
              </a:rPr>
              <a:t>Ongoing</a:t>
            </a:r>
            <a:r>
              <a:rPr lang="en-US" sz="2900" dirty="0" smtClean="0">
                <a:latin typeface="+mn-lt"/>
              </a:rPr>
              <a:t> Monitoring/Review</a:t>
            </a:r>
          </a:p>
          <a:p>
            <a:pPr marL="777240" lvl="1" indent="-320040" eaLnBrk="1" fontAlgn="auto" hangingPunct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indent="-320040" eaLnBrk="1" fontAlgn="auto" hangingPunct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>
                <a:latin typeface="+mn-lt"/>
              </a:rPr>
              <a:t>The program is designed to be consistently employed across all asset classes/investment styles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10</a:t>
            </a:fld>
            <a:endParaRPr kumimoji="0"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305800" cy="4754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5257800" y="2438400"/>
            <a:ext cx="609600" cy="60960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181600" y="4343400"/>
            <a:ext cx="609600" cy="60960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200400" y="2514600"/>
            <a:ext cx="609600" cy="60960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3352800" y="4495800"/>
            <a:ext cx="533400" cy="53340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5715000" y="1447800"/>
            <a:ext cx="1676400" cy="609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latin typeface="Arial" pitchFamily="34" charset="0"/>
                <a:cs typeface="Arial" pitchFamily="34" charset="0"/>
              </a:rPr>
              <a:t>What are the best funds in the asset class universe based on our metrics?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239000" y="3886200"/>
            <a:ext cx="1524000" cy="457200"/>
          </a:xfrm>
          <a:prstGeom prst="roundRect">
            <a:avLst/>
          </a:prstGeom>
          <a:solidFill>
            <a:srgbClr val="A6C3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900" b="1" dirty="0" smtClean="0">
                <a:latin typeface="Arial" pitchFamily="34" charset="0"/>
                <a:cs typeface="Arial" pitchFamily="34" charset="0"/>
              </a:rPr>
              <a:t>How do the best funds differ from each other? </a:t>
            </a:r>
          </a:p>
          <a:p>
            <a:pPr algn="ctr"/>
            <a:endParaRPr lang="en-US" sz="1200" dirty="0"/>
          </a:p>
        </p:txBody>
      </p:sp>
      <p:sp>
        <p:nvSpPr>
          <p:cNvPr id="11" name="Rounded Rectangle 10"/>
          <p:cNvSpPr/>
          <p:nvPr/>
        </p:nvSpPr>
        <p:spPr>
          <a:xfrm>
            <a:off x="6934200" y="4495800"/>
            <a:ext cx="1828800" cy="457200"/>
          </a:xfrm>
          <a:prstGeom prst="roundRect">
            <a:avLst/>
          </a:prstGeom>
          <a:solidFill>
            <a:srgbClr val="A6C3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900" b="1" dirty="0" smtClean="0">
                <a:latin typeface="Arial" pitchFamily="34" charset="0"/>
                <a:cs typeface="Arial" pitchFamily="34" charset="0"/>
              </a:rPr>
              <a:t>What factors explain the best funds’ outperformance? </a:t>
            </a:r>
          </a:p>
          <a:p>
            <a:pPr algn="ctr"/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5257800" y="5715000"/>
            <a:ext cx="1828800" cy="457200"/>
          </a:xfrm>
          <a:prstGeom prst="roundRect">
            <a:avLst/>
          </a:prstGeom>
          <a:solidFill>
            <a:srgbClr val="F8A7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50" b="1" dirty="0" smtClean="0">
                <a:latin typeface="Arial" pitchFamily="34" charset="0"/>
                <a:cs typeface="Arial" pitchFamily="34" charset="0"/>
              </a:rPr>
              <a:t>Is </a:t>
            </a:r>
            <a:r>
              <a:rPr lang="en-US" sz="9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900" b="1" dirty="0" smtClean="0">
                <a:latin typeface="Arial" pitchFamily="34" charset="0"/>
                <a:cs typeface="Arial" pitchFamily="34" charset="0"/>
              </a:rPr>
              <a:t>fund manager’s philosophy </a:t>
            </a:r>
            <a:r>
              <a:rPr lang="en-US" sz="900" b="1" dirty="0" smtClean="0">
                <a:latin typeface="Arial" pitchFamily="34" charset="0"/>
                <a:cs typeface="Arial" pitchFamily="34" charset="0"/>
              </a:rPr>
              <a:t>aligned </a:t>
            </a:r>
            <a:r>
              <a:rPr lang="en-US" sz="900" b="1" dirty="0" smtClean="0">
                <a:latin typeface="Arial" pitchFamily="34" charset="0"/>
                <a:cs typeface="Arial" pitchFamily="34" charset="0"/>
              </a:rPr>
              <a:t>with the firm’s?</a:t>
            </a:r>
            <a:endParaRPr lang="en-US" sz="9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371600" y="5715000"/>
            <a:ext cx="2438400" cy="457200"/>
          </a:xfrm>
          <a:prstGeom prst="roundRect">
            <a:avLst/>
          </a:prstGeom>
          <a:solidFill>
            <a:srgbClr val="F8A7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900" b="1" dirty="0" smtClean="0">
                <a:latin typeface="Arial" pitchFamily="34" charset="0"/>
                <a:cs typeface="Arial" pitchFamily="34" charset="0"/>
              </a:rPr>
              <a:t>What are the insights/concerns of our group regarding the fund under review?</a:t>
            </a:r>
          </a:p>
          <a:p>
            <a:pPr algn="ctr"/>
            <a:endParaRPr lang="en-US" sz="1200" dirty="0"/>
          </a:p>
        </p:txBody>
      </p:sp>
      <p:sp>
        <p:nvSpPr>
          <p:cNvPr id="15" name="Rounded Rectangle 14"/>
          <p:cNvSpPr/>
          <p:nvPr/>
        </p:nvSpPr>
        <p:spPr>
          <a:xfrm>
            <a:off x="304800" y="1828800"/>
            <a:ext cx="1981200" cy="381000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900" b="1" dirty="0" smtClean="0">
                <a:latin typeface="Arial" pitchFamily="34" charset="0"/>
                <a:cs typeface="Arial" pitchFamily="34" charset="0"/>
              </a:rPr>
              <a:t>Are there under-performing </a:t>
            </a:r>
            <a:r>
              <a:rPr lang="en-US" sz="900" b="1" dirty="0" smtClean="0">
                <a:latin typeface="Arial" pitchFamily="34" charset="0"/>
                <a:cs typeface="Arial" pitchFamily="34" charset="0"/>
              </a:rPr>
              <a:t>funds in the </a:t>
            </a:r>
            <a:r>
              <a:rPr lang="en-US" sz="900" b="1" dirty="0" smtClean="0">
                <a:latin typeface="Arial" pitchFamily="34" charset="0"/>
                <a:cs typeface="Arial" pitchFamily="34" charset="0"/>
              </a:rPr>
              <a:t>portfolio?</a:t>
            </a:r>
            <a:endParaRPr lang="en-US" sz="9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304800" y="2362200"/>
            <a:ext cx="2362200" cy="381000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900" b="1" dirty="0" smtClean="0">
                <a:latin typeface="Arial" pitchFamily="34" charset="0"/>
                <a:cs typeface="Arial" pitchFamily="34" charset="0"/>
              </a:rPr>
              <a:t>Is this underperformance more cyclical or structural (STYLE DRIFT)?</a:t>
            </a:r>
          </a:p>
          <a:p>
            <a:pPr algn="ctr"/>
            <a:endParaRPr lang="en-US" sz="1200" dirty="0"/>
          </a:p>
        </p:txBody>
      </p:sp>
      <p:sp>
        <p:nvSpPr>
          <p:cNvPr id="19" name="Rounded Rectangle 18"/>
          <p:cNvSpPr/>
          <p:nvPr/>
        </p:nvSpPr>
        <p:spPr>
          <a:xfrm>
            <a:off x="304800" y="2895600"/>
            <a:ext cx="1828800" cy="381000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900" b="1" dirty="0" smtClean="0">
                <a:latin typeface="Arial" pitchFamily="34" charset="0"/>
                <a:cs typeface="Arial" pitchFamily="34" charset="0"/>
              </a:rPr>
              <a:t>If STYLE DRIFT  is present, is it organic or synthetic?</a:t>
            </a:r>
          </a:p>
          <a:p>
            <a:pPr algn="ctr"/>
            <a:endParaRPr lang="en-US" sz="120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Mutual Fund </a:t>
            </a:r>
            <a:r>
              <a:rPr lang="en-US" sz="3200" b="1" u="sng" dirty="0" smtClean="0"/>
              <a:t>Due Diligence Process</a:t>
            </a:r>
            <a:endParaRPr lang="en-US" sz="3200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11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0"/>
          <a:ext cx="41910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29200" y="1752600"/>
          <a:ext cx="3886198" cy="2057401"/>
        </p:xfrm>
        <a:graphic>
          <a:graphicData uri="http://schemas.openxmlformats.org/drawingml/2006/table">
            <a:tbl>
              <a:tblPr/>
              <a:tblGrid>
                <a:gridCol w="684561"/>
                <a:gridCol w="1737730"/>
                <a:gridCol w="600310"/>
                <a:gridCol w="863597"/>
              </a:tblGrid>
              <a:tr h="284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Command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Field 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Operator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Value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</a:tr>
              <a:tr h="1342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Morningstar 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Large Value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9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Total Ret % Rank Cat 1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Yr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&lt;=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50th percentile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9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Total Ret % Rank Cat 3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Yr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&lt;=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50th percentile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9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Total Ret % Rank Cat 5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Yr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&lt;=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50 percentile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2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Max Front 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2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Deferred 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2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Std Dev 3 Yr (Mo-End)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&lt;=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CAT AVG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Annual Report Net Expense Ratio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&lt;=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CAT AVG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2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Turnover Ratio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&lt;=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CAT AVG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2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Manager Tenure (Longest)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&gt;=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 years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Left-Right Arrow 12"/>
          <p:cNvSpPr/>
          <p:nvPr/>
        </p:nvSpPr>
        <p:spPr>
          <a:xfrm>
            <a:off x="4495800" y="2743200"/>
            <a:ext cx="454152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715000" y="4343400"/>
            <a:ext cx="2209800" cy="2133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57200" rtlCol="0" anchor="t" anchorCtr="0"/>
          <a:lstStyle/>
          <a:p>
            <a:pPr algn="ctr"/>
            <a:r>
              <a:rPr lang="en-US" sz="1400" dirty="0" smtClean="0">
                <a:ln>
                  <a:solidFill>
                    <a:schemeClr val="lt1">
                      <a:hueOff val="0"/>
                      <a:satOff val="0"/>
                      <a:lumOff val="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</a:t>
            </a:r>
          </a:p>
          <a:p>
            <a:pPr algn="ctr"/>
            <a:r>
              <a:rPr lang="en-US" sz="1400" dirty="0" smtClean="0">
                <a:ln>
                  <a:solidFill>
                    <a:schemeClr val="lt1">
                      <a:hueOff val="0"/>
                      <a:satOff val="0"/>
                      <a:lumOff val="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SCREENED FUNDS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250" dirty="0" smtClean="0">
                <a:ln>
                  <a:solidFill>
                    <a:schemeClr val="lt1">
                      <a:hueOff val="0"/>
                      <a:satOff val="0"/>
                      <a:lumOff val="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 funds in category universe based on our metrics</a:t>
            </a:r>
            <a:endParaRPr lang="en-US" sz="1250" dirty="0">
              <a:ln>
                <a:solidFill>
                  <a:schemeClr val="lt1">
                    <a:hueOff val="0"/>
                    <a:satOff val="0"/>
                    <a:lumOff val="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Half Frame 16"/>
          <p:cNvSpPr/>
          <p:nvPr/>
        </p:nvSpPr>
        <p:spPr>
          <a:xfrm>
            <a:off x="4800600" y="4267200"/>
            <a:ext cx="762000" cy="685800"/>
          </a:xfrm>
          <a:prstGeom prst="halfFrame">
            <a:avLst>
              <a:gd name="adj1" fmla="val 33333"/>
              <a:gd name="adj2" fmla="val 307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144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Mutual Fund </a:t>
            </a:r>
            <a:r>
              <a:rPr lang="en-US" sz="3200" b="1" u="sng" dirty="0" smtClean="0"/>
              <a:t>Due Diligence Process</a:t>
            </a:r>
            <a:r>
              <a:rPr lang="en-US" sz="3200" b="1" u="sng" dirty="0" smtClean="0"/>
              <a:t>: QUANTITATIVE ANALYSIS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12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3810000"/>
          <a:ext cx="8458200" cy="2895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76600" y="4419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WILL INFORM the next phase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05200" y="4343400"/>
            <a:ext cx="2514600" cy="0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57200" y="1371600"/>
          <a:ext cx="8153398" cy="2779814"/>
        </p:xfrm>
        <a:graphic>
          <a:graphicData uri="http://schemas.openxmlformats.org/drawingml/2006/table">
            <a:tbl>
              <a:tblPr/>
              <a:tblGrid>
                <a:gridCol w="1785589"/>
                <a:gridCol w="424211"/>
                <a:gridCol w="923849"/>
                <a:gridCol w="555779"/>
                <a:gridCol w="484829"/>
                <a:gridCol w="502566"/>
                <a:gridCol w="402052"/>
                <a:gridCol w="407525"/>
                <a:gridCol w="355192"/>
                <a:gridCol w="520303"/>
                <a:gridCol w="543955"/>
                <a:gridCol w="644468"/>
                <a:gridCol w="603080"/>
              </a:tblGrid>
              <a:tr h="6291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Name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Ticker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Morningstar Category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Total Ret YTD: JANUARY 2012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Total Ret 1 Yr 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8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Total Ret Annlzd 3 Yr 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8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Total Ret Annlzd 5 Yr 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8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Total Ret Annlzd 10 Yr 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Std Dev 3 Yr 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Manager Tenure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Turnover Ratio %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Prospectus Net Expense Ratio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Exceeds Group </a:t>
                      </a:r>
                      <a:r>
                        <a:rPr lang="en-US" sz="8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Avg.</a:t>
                      </a:r>
                    </a:p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5A5A"/>
                    </a:solidFill>
                  </a:tcPr>
                </a:tc>
              </a:tr>
              <a:tr h="18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MFS International Value I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MINIX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US OE Foreign Large Value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1.82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-1.10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15.52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-0.12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9.28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18.38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8.33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24.00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1.03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Tweedy, Browne Global Value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TBGVX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US OE Foreign Large Value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1.78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-3.03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16.72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-0.12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6.37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14.26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18.67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12.00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1.40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Thomas White International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TWWDX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US OE Foreign Large Value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6.38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-6.72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16.22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-1.27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8.89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22.26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17.67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41.00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1.38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6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Manning &amp; Napier International S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EXITX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US OE Foreign Large Value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5.13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-9.99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14.66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0.69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7.90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20.61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19.17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13.00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1.11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JHancock3 International Value Eq I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JIEEX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US OE Foreign Large Value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6.65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-9.71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17.52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-2.68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7.15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21.68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13.92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12.00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1.18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Templeton Instl Foreign Eq Ser Primary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TFEQX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US OE Foreign Large Value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5.22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-9.45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14.18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-1.95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7.37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22.75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15.58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13.63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0.81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GMO International Core Equity VI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GCEFX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US OE Foreign Large Value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4.02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-7.72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12.95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-3.52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7.10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21.46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10.08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40.00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0.44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DFA International Value I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DFIVX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US OE Foreign Large Value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6.72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-14.88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16.64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-4.49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8.50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26.88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13.17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9.00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0.45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SCREEN GROUP AVERAGE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4.72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-7.82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15.55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-1.68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7.82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21.03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14.57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20.58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0.98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US OE Foreign Large Value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Foreign Large Value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5.66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-10.41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13.13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-4.51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5.76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22.85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45.95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1.41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Curved Left Arrow 14"/>
          <p:cNvSpPr/>
          <p:nvPr/>
        </p:nvSpPr>
        <p:spPr>
          <a:xfrm>
            <a:off x="609600" y="2971800"/>
            <a:ext cx="731520" cy="1216152"/>
          </a:xfrm>
          <a:prstGeom prst="curvedLeftArrow">
            <a:avLst/>
          </a:prstGeom>
          <a:solidFill>
            <a:schemeClr val="accent1">
              <a:alpha val="75000"/>
            </a:schemeClr>
          </a:solidFill>
          <a:scene3d>
            <a:camera prst="orthographicFront">
              <a:rot lat="21599984" lon="21599976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144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Mutual Fund </a:t>
            </a:r>
            <a:r>
              <a:rPr lang="en-US" sz="3200" b="1" u="sng" dirty="0" smtClean="0"/>
              <a:t>Due Diligence Process</a:t>
            </a:r>
            <a:r>
              <a:rPr lang="en-US" sz="3200" b="1" u="sng" dirty="0" smtClean="0"/>
              <a:t>: QUANTITATIVE ANALYSIS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13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144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Mutual Fund Analytics and Selection Process: QUALITATIVE ANALYSIS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14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57200" y="1295400"/>
          <a:ext cx="6172200" cy="5063836"/>
        </p:xfrm>
        <a:graphic>
          <a:graphicData uri="http://schemas.openxmlformats.org/presentationml/2006/ole">
            <p:oleObj spid="_x0000_s1026" name="Acrobat Document" r:id="rId3" imgW="8910000" imgH="6885000" progId="AcroExch.Document.7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352800" y="5029200"/>
          <a:ext cx="3124200" cy="1143000"/>
        </p:xfrm>
        <a:graphic>
          <a:graphicData uri="http://schemas.openxmlformats.org/presentationml/2006/ole">
            <p:oleObj spid="_x0000_s1027" name="Acrobat Document" r:id="rId4" imgW="7065000" imgH="2531160" progId="AcroExch.Document.7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781800" y="1295400"/>
            <a:ext cx="2133600" cy="1107996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We</a:t>
            </a:r>
            <a:r>
              <a:rPr lang="en-US" sz="1100" dirty="0" smtClean="0">
                <a:solidFill>
                  <a:schemeClr val="tx2"/>
                </a:solidFill>
              </a:rPr>
              <a:t> </a:t>
            </a:r>
            <a:r>
              <a:rPr lang="en-US" sz="1100" dirty="0" smtClean="0">
                <a:solidFill>
                  <a:schemeClr val="tx2"/>
                </a:solidFill>
              </a:rPr>
              <a:t> </a:t>
            </a:r>
            <a:r>
              <a:rPr lang="en-US" sz="1100" dirty="0" smtClean="0">
                <a:solidFill>
                  <a:schemeClr val="tx2"/>
                </a:solidFill>
              </a:rPr>
              <a:t>identified a period of </a:t>
            </a:r>
            <a:r>
              <a:rPr lang="en-US" sz="1100" b="1" dirty="0" smtClean="0">
                <a:solidFill>
                  <a:schemeClr val="tx2"/>
                </a:solidFill>
              </a:rPr>
              <a:t>sustained underperformance </a:t>
            </a:r>
            <a:r>
              <a:rPr lang="en-US" sz="1100" dirty="0" smtClean="0">
                <a:solidFill>
                  <a:schemeClr val="tx2"/>
                </a:solidFill>
              </a:rPr>
              <a:t>combined with above average risk in our Foreign LC Growth fund (</a:t>
            </a:r>
            <a:r>
              <a:rPr lang="en-US" sz="1100" dirty="0" smtClean="0">
                <a:solidFill>
                  <a:schemeClr val="tx2"/>
                </a:solidFill>
              </a:rPr>
              <a:t>BIGIX</a:t>
            </a:r>
            <a:r>
              <a:rPr lang="en-US" sz="1100" dirty="0" smtClean="0">
                <a:solidFill>
                  <a:schemeClr val="tx2"/>
                </a:solidFill>
              </a:rPr>
              <a:t>).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1800" y="2819400"/>
            <a:ext cx="2133600" cy="830997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latin typeface="+mj-lt"/>
              </a:rPr>
              <a:t>After reviewing the data, we linked this period of outlier underperformance to the fund’s significant OW in EM. </a:t>
            </a:r>
            <a:endParaRPr lang="en-US" sz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7696200" y="243840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962400" y="4191000"/>
            <a:ext cx="609600" cy="838200"/>
          </a:xfrm>
          <a:prstGeom prst="ellipse">
            <a:avLst/>
          </a:prstGeom>
          <a:noFill/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572000" y="3429000"/>
            <a:ext cx="2057400" cy="838200"/>
          </a:xfrm>
          <a:prstGeom prst="straightConnector1">
            <a:avLst/>
          </a:prstGeom>
          <a:ln w="38100">
            <a:solidFill>
              <a:srgbClr val="00FF00"/>
            </a:solidFill>
            <a:headEnd type="arrow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781800" y="4114801"/>
            <a:ext cx="2057400" cy="1142999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latin typeface="+mj-lt"/>
              </a:rPr>
              <a:t>Once </a:t>
            </a: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we </a:t>
            </a: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identified this </a:t>
            </a:r>
            <a:r>
              <a:rPr lang="en-US" sz="1200" b="1" dirty="0" smtClean="0">
                <a:solidFill>
                  <a:schemeClr val="tx2"/>
                </a:solidFill>
                <a:latin typeface="+mj-lt"/>
              </a:rPr>
              <a:t>style drift</a:t>
            </a: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 into the EM space of our Foreign Large Cap Growth manager,  the questions we asked ourselves:</a:t>
            </a:r>
          </a:p>
          <a:p>
            <a:r>
              <a:rPr lang="en-US" sz="1200" dirty="0" smtClean="0">
                <a:solidFill>
                  <a:schemeClr val="tx2"/>
                </a:solidFill>
                <a:latin typeface="+mj-lt"/>
              </a:rPr>
              <a:t> </a:t>
            </a:r>
            <a:endParaRPr lang="en-US" sz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7696200" y="373380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781800" y="5562600"/>
            <a:ext cx="2057400" cy="304800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latin typeface="+mj-lt"/>
              </a:rPr>
              <a:t>CONSISTENT or TRANSITORY?</a:t>
            </a:r>
          </a:p>
          <a:p>
            <a:r>
              <a:rPr lang="en-US" sz="1200" b="1" dirty="0" smtClean="0">
                <a:solidFill>
                  <a:schemeClr val="tx2"/>
                </a:solidFill>
                <a:latin typeface="+mj-lt"/>
              </a:rPr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81800" y="6019800"/>
            <a:ext cx="2057400" cy="685800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latin typeface="+mj-lt"/>
              </a:rPr>
              <a:t>ALIGNED WITH OUR EXPECTATIONS FOR OUR MANAGERS?</a:t>
            </a:r>
          </a:p>
          <a:p>
            <a:r>
              <a:rPr lang="en-US" sz="1200" dirty="0" smtClean="0">
                <a:solidFill>
                  <a:schemeClr val="tx2"/>
                </a:solidFill>
                <a:latin typeface="+mj-lt"/>
              </a:rPr>
              <a:t> </a:t>
            </a:r>
          </a:p>
        </p:txBody>
      </p:sp>
      <p:sp>
        <p:nvSpPr>
          <p:cNvPr id="28" name="Down Arrow 27"/>
          <p:cNvSpPr/>
          <p:nvPr/>
        </p:nvSpPr>
        <p:spPr>
          <a:xfrm>
            <a:off x="7696200" y="525780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3505200" y="1905000"/>
            <a:ext cx="990600" cy="914400"/>
          </a:xfrm>
          <a:prstGeom prst="ellipse">
            <a:avLst/>
          </a:prstGeom>
          <a:noFill/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4572000" y="1447800"/>
            <a:ext cx="1752600" cy="685800"/>
          </a:xfrm>
          <a:prstGeom prst="straightConnector1">
            <a:avLst/>
          </a:prstGeom>
          <a:ln w="38100">
            <a:solidFill>
              <a:srgbClr val="00FF00"/>
            </a:solidFill>
            <a:headEnd type="arrow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144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Mutual Fund Analytics and Selection Process: QUALITATIVE ANALYSIS</a:t>
            </a:r>
            <a:endParaRPr lang="en-US" sz="3200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15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28600" y="1371600"/>
          <a:ext cx="6393711" cy="4953000"/>
        </p:xfrm>
        <a:graphic>
          <a:graphicData uri="http://schemas.openxmlformats.org/presentationml/2006/ole">
            <p:oleObj spid="_x0000_s2050" name="Acrobat Document" r:id="rId3" imgW="8910000" imgH="6885000" progId="AcroExch.Document.7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0" y="2743200"/>
            <a:ext cx="2057400" cy="769441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  <a:latin typeface="+mj-lt"/>
              </a:rPr>
              <a:t>Our next step was to identify </a:t>
            </a:r>
            <a:r>
              <a:rPr lang="en-US" sz="1100" b="1" dirty="0" smtClean="0">
                <a:solidFill>
                  <a:schemeClr val="tx2"/>
                </a:solidFill>
                <a:latin typeface="+mj-lt"/>
              </a:rPr>
              <a:t>replacement candidates </a:t>
            </a: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in the asset class/style box under review.  (</a:t>
            </a:r>
            <a:r>
              <a:rPr lang="en-US" sz="1100" b="1" dirty="0" smtClean="0">
                <a:solidFill>
                  <a:schemeClr val="tx2"/>
                </a:solidFill>
                <a:latin typeface="+mj-lt"/>
              </a:rPr>
              <a:t>UMBWX and HLMIX</a:t>
            </a: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)</a:t>
            </a:r>
            <a:endParaRPr lang="en-US" sz="11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0" y="3810000"/>
            <a:ext cx="2057400" cy="600164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  <a:latin typeface="+mj-lt"/>
              </a:rPr>
              <a:t>These candidates have to had made through our </a:t>
            </a:r>
            <a:r>
              <a:rPr lang="en-US" sz="1100" b="1" dirty="0" smtClean="0">
                <a:solidFill>
                  <a:schemeClr val="tx2"/>
                </a:solidFill>
                <a:latin typeface="+mj-lt"/>
              </a:rPr>
              <a:t>screen</a:t>
            </a: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 as detailed in slides 2 and 3.</a:t>
            </a:r>
            <a:endParaRPr lang="en-US" sz="11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0" y="1371600"/>
            <a:ext cx="2057400" cy="1107996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  <a:latin typeface="+mj-lt"/>
              </a:rPr>
              <a:t>We verified that BIGIX’s </a:t>
            </a:r>
            <a:r>
              <a:rPr lang="en-US" sz="1100" b="1" dirty="0" smtClean="0">
                <a:solidFill>
                  <a:schemeClr val="tx2"/>
                </a:solidFill>
                <a:latin typeface="+mj-lt"/>
              </a:rPr>
              <a:t>EM style drift</a:t>
            </a: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 could be expected to be </a:t>
            </a:r>
            <a:r>
              <a:rPr lang="en-US" sz="1100" b="1" dirty="0" smtClean="0">
                <a:solidFill>
                  <a:schemeClr val="tx2"/>
                </a:solidFill>
                <a:latin typeface="+mj-lt"/>
              </a:rPr>
              <a:t>consistent</a:t>
            </a: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 going forward, after a series of live and conference call portfolio updates with the lead PM.</a:t>
            </a:r>
            <a:endParaRPr lang="en-US" sz="11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4800600"/>
            <a:ext cx="2057400" cy="1446550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  <a:latin typeface="+mj-lt"/>
              </a:rPr>
              <a:t>We then compared the candidate funds’ </a:t>
            </a:r>
            <a:r>
              <a:rPr lang="en-US" sz="1100" b="1" dirty="0" smtClean="0">
                <a:solidFill>
                  <a:schemeClr val="tx2"/>
                </a:solidFill>
                <a:latin typeface="+mj-lt"/>
              </a:rPr>
              <a:t>historical EM weightings </a:t>
            </a: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and </a:t>
            </a:r>
            <a:r>
              <a:rPr lang="en-US" sz="1100" b="1" dirty="0" smtClean="0">
                <a:solidFill>
                  <a:schemeClr val="tx2"/>
                </a:solidFill>
                <a:latin typeface="+mj-lt"/>
              </a:rPr>
              <a:t>current</a:t>
            </a: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100" b="1" dirty="0" smtClean="0">
                <a:solidFill>
                  <a:schemeClr val="tx2"/>
                </a:solidFill>
                <a:latin typeface="+mj-lt"/>
              </a:rPr>
              <a:t>EM caps </a:t>
            </a: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to ensure that these funds were being managed in alignment with our </a:t>
            </a:r>
            <a:r>
              <a:rPr lang="en-US" sz="1100" b="1" dirty="0" smtClean="0">
                <a:solidFill>
                  <a:schemeClr val="tx2"/>
                </a:solidFill>
                <a:latin typeface="+mj-lt"/>
              </a:rPr>
              <a:t>expectations</a:t>
            </a: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 for our Foreign Large Cap Growth manager.</a:t>
            </a:r>
            <a:endParaRPr lang="en-US" sz="11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5" name="Left Arrow 14"/>
          <p:cNvSpPr/>
          <p:nvPr/>
        </p:nvSpPr>
        <p:spPr>
          <a:xfrm>
            <a:off x="6096000" y="5029200"/>
            <a:ext cx="6096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Left Arrow 15"/>
          <p:cNvSpPr/>
          <p:nvPr/>
        </p:nvSpPr>
        <p:spPr>
          <a:xfrm>
            <a:off x="6172200" y="4419600"/>
            <a:ext cx="609600" cy="304800"/>
          </a:xfrm>
          <a:prstGeom prst="leftArrow">
            <a:avLst/>
          </a:prstGeom>
          <a:scene3d>
            <a:camera prst="orthographicFront">
              <a:rot lat="0" lon="0" rev="18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144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Mutual Fund </a:t>
            </a:r>
            <a:r>
              <a:rPr lang="en-US" sz="3200" b="1" u="sng" dirty="0" smtClean="0"/>
              <a:t>Due Diligence Process</a:t>
            </a:r>
            <a:r>
              <a:rPr lang="en-US" sz="3200" b="1" u="sng" dirty="0" smtClean="0"/>
              <a:t>: QUALITATIVE ANALYSIS</a:t>
            </a:r>
            <a:endParaRPr lang="en-US" sz="3200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16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7"/>
          <p:cNvGraphicFramePr>
            <a:graphicFrameLocks noGrp="1"/>
          </p:cNvGraphicFramePr>
          <p:nvPr>
            <p:ph idx="1"/>
          </p:nvPr>
        </p:nvGraphicFramePr>
        <p:xfrm>
          <a:off x="914400" y="1676400"/>
          <a:ext cx="71628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owchart: Merge 6"/>
          <p:cNvSpPr/>
          <p:nvPr/>
        </p:nvSpPr>
        <p:spPr>
          <a:xfrm>
            <a:off x="5105400" y="5181600"/>
            <a:ext cx="533400" cy="685800"/>
          </a:xfrm>
          <a:prstGeom prst="flowChartMerge">
            <a:avLst/>
          </a:prstGeom>
          <a:scene3d>
            <a:camera prst="orthographicFront">
              <a:rot lat="0" lon="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019800" y="5334000"/>
            <a:ext cx="1524000" cy="76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Q&amp;A with Candidate Fund PM team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144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Mutual Fund </a:t>
            </a:r>
            <a:r>
              <a:rPr lang="en-US" sz="3200" b="1" u="sng" dirty="0" smtClean="0"/>
              <a:t>Due Diligence Process</a:t>
            </a:r>
            <a:r>
              <a:rPr lang="en-US" sz="3200" b="1" u="sng" dirty="0" smtClean="0"/>
              <a:t>:  </a:t>
            </a: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>FINAL REVIEW</a:t>
            </a:r>
            <a:endParaRPr lang="en-US" sz="3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17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143000" y="1600200"/>
          <a:ext cx="67056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owchart: Merge 8"/>
          <p:cNvSpPr/>
          <p:nvPr/>
        </p:nvSpPr>
        <p:spPr>
          <a:xfrm>
            <a:off x="5562600" y="5486400"/>
            <a:ext cx="533400" cy="685800"/>
          </a:xfrm>
          <a:prstGeom prst="flowChartMerge">
            <a:avLst/>
          </a:prstGeom>
          <a:solidFill>
            <a:srgbClr val="66FF66"/>
          </a:solidFill>
          <a:ln>
            <a:solidFill>
              <a:srgbClr val="008000"/>
            </a:solidFill>
          </a:ln>
          <a:scene3d>
            <a:camera prst="orthographicFront">
              <a:rot lat="0" lon="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400800" y="5715000"/>
            <a:ext cx="1676400" cy="762000"/>
          </a:xfrm>
          <a:prstGeom prst="round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IMPLEMENTATION of INVESTMENT DECISION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144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Mutual Fund Analytics and Selection Process: FINAL </a:t>
            </a:r>
            <a:r>
              <a:rPr lang="en-US" sz="3200" b="1" u="sng" dirty="0" smtClean="0"/>
              <a:t>REVIEW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18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33400" y="2819400"/>
          <a:ext cx="8000998" cy="3293119"/>
        </p:xfrm>
        <a:graphic>
          <a:graphicData uri="http://schemas.openxmlformats.org/drawingml/2006/table">
            <a:tbl>
              <a:tblPr/>
              <a:tblGrid>
                <a:gridCol w="2078432"/>
                <a:gridCol w="541258"/>
                <a:gridCol w="541258"/>
                <a:gridCol w="541258"/>
                <a:gridCol w="541258"/>
                <a:gridCol w="541258"/>
                <a:gridCol w="567719"/>
                <a:gridCol w="541258"/>
                <a:gridCol w="740922"/>
                <a:gridCol w="702433"/>
                <a:gridCol w="663944"/>
              </a:tblGrid>
              <a:tr h="135881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Times New Roman"/>
                        </a:rPr>
                        <a:t>Asset Management &amp; Trust Group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826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Times New Roman"/>
                        </a:rPr>
                        <a:t>Featured Mutual </a:t>
                      </a:r>
                      <a:r>
                        <a:rPr lang="en-US" sz="900" b="1" i="0" u="none" strike="noStrike" dirty="0" smtClean="0">
                          <a:latin typeface="Times New Roman"/>
                        </a:rPr>
                        <a:t>Funds (Extract)</a:t>
                      </a:r>
                      <a:endParaRPr lang="en-US" sz="9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4642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Times New Roman"/>
                        </a:rPr>
                        <a:t>1/31/2012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51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1" u="none" strike="noStrike" dirty="0">
                          <a:latin typeface="Arial"/>
                        </a:rPr>
                        <a:t>Page 1 of 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8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latin typeface="Arial"/>
                        </a:rPr>
                        <a:t>Name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Ticker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YTD</a:t>
                      </a:r>
                      <a:br>
                        <a:rPr lang="en-US" sz="800" b="1" i="0" u="none" strike="noStrike" dirty="0">
                          <a:latin typeface="Arial"/>
                        </a:rPr>
                      </a:br>
                      <a:r>
                        <a:rPr lang="en-US" sz="800" b="1" i="0" u="none" strike="noStrike" dirty="0">
                          <a:latin typeface="Arial"/>
                        </a:rPr>
                        <a:t>Return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1-year</a:t>
                      </a:r>
                      <a:br>
                        <a:rPr lang="en-US" sz="800" b="1" i="0" u="none" strike="noStrike" dirty="0">
                          <a:latin typeface="Arial"/>
                        </a:rPr>
                      </a:br>
                      <a:r>
                        <a:rPr lang="en-US" sz="800" b="1" i="0" u="none" strike="noStrike" dirty="0">
                          <a:latin typeface="Arial"/>
                        </a:rPr>
                        <a:t>Return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3-year</a:t>
                      </a:r>
                      <a:br>
                        <a:rPr lang="en-US" sz="800" b="1" i="0" u="none" strike="noStrike" dirty="0">
                          <a:latin typeface="Arial"/>
                        </a:rPr>
                      </a:br>
                      <a:r>
                        <a:rPr lang="en-US" sz="800" b="1" i="0" u="none" strike="noStrike" dirty="0">
                          <a:latin typeface="Arial"/>
                        </a:rPr>
                        <a:t>Return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5-year</a:t>
                      </a:r>
                      <a:br>
                        <a:rPr lang="en-US" sz="800" b="1" i="0" u="none" strike="noStrike" dirty="0">
                          <a:latin typeface="Arial"/>
                        </a:rPr>
                      </a:br>
                      <a:r>
                        <a:rPr lang="en-US" sz="800" b="1" i="0" u="none" strike="noStrike" dirty="0">
                          <a:latin typeface="Arial"/>
                        </a:rPr>
                        <a:t>Return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10-year</a:t>
                      </a:r>
                      <a:br>
                        <a:rPr lang="en-US" sz="800" b="1" i="0" u="none" strike="noStrike" dirty="0">
                          <a:latin typeface="Arial"/>
                        </a:rPr>
                      </a:br>
                      <a:r>
                        <a:rPr lang="en-US" sz="800" b="1" i="0" u="none" strike="noStrike" dirty="0">
                          <a:latin typeface="Arial"/>
                        </a:rPr>
                        <a:t>Return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Std Dev 3yr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Manager Tenure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Turnover Ratio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Expense Ratio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Large Cap Equity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latin typeface="Arial"/>
                        </a:rPr>
                        <a:t>Fidelity Advisor New Insights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FINSX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4.91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3.53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18.37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2.82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15.67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8.58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47.00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0.89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latin typeface="Arial"/>
                        </a:rPr>
                        <a:t>Category Average: Large Growth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6.31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1.83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19.73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1.60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3.14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19.09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73.65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1.32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426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latin typeface="Arial"/>
                        </a:rPr>
                        <a:t>American Beacon Lg Cap Value Inst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AADEX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4.95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-0.16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18.19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-1.55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5.42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20.22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24.58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90.00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0.60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latin typeface="Arial"/>
                        </a:rPr>
                        <a:t>Category Average: Large Value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4.27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1.23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17.06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-1.46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3.87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18.96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61.14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1.25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latin typeface="Arial"/>
                        </a:rPr>
                        <a:t>S&amp;P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4.48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4.22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19.24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0.33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3.52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18.16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4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Mid Cap Equity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latin typeface="Arial"/>
                        </a:rPr>
                        <a:t>T. Rowe Price Mid-Cap Growth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RPMGX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6.20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2.47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26.56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6.23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8.54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19.86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19.67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30.10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0.80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latin typeface="Arial"/>
                        </a:rPr>
                        <a:t>Category Average: Mid-Cap Growth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6.79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1.19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23.33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2.73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5.40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20.93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87.94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1.40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426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latin typeface="Arial"/>
                        </a:rPr>
                        <a:t>JPMorgan Mid Cap Value Instl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FLMVX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4.04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5.39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22.07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2.42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9.17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18.69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14.25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41.00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0.76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latin typeface="Arial"/>
                        </a:rPr>
                        <a:t>Category Average: Mid-Cap Value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5.74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-0.46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22.27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0.41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6.52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21.63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58.10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1.34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472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latin typeface="Arial"/>
                        </a:rPr>
                        <a:t>S&amp;P MidCap 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6.61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2.71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25.26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3.90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7.78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21.68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0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Diagram 14"/>
          <p:cNvGraphicFramePr/>
          <p:nvPr/>
        </p:nvGraphicFramePr>
        <p:xfrm>
          <a:off x="609600" y="1219200"/>
          <a:ext cx="79248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Oval 15"/>
          <p:cNvSpPr/>
          <p:nvPr/>
        </p:nvSpPr>
        <p:spPr>
          <a:xfrm>
            <a:off x="3657600" y="4343400"/>
            <a:ext cx="609600" cy="609600"/>
          </a:xfrm>
          <a:prstGeom prst="ellipse">
            <a:avLst/>
          </a:prstGeom>
          <a:noFill/>
          <a:ln w="317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00400" y="2514600"/>
            <a:ext cx="533400" cy="1828800"/>
          </a:xfrm>
          <a:prstGeom prst="straightConnector1">
            <a:avLst/>
          </a:prstGeom>
          <a:ln w="25400">
            <a:solidFill>
              <a:srgbClr val="FF00FF"/>
            </a:solidFill>
            <a:headEnd type="arrow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191000" y="5562600"/>
            <a:ext cx="609600" cy="609600"/>
          </a:xfrm>
          <a:prstGeom prst="ellipse">
            <a:avLst/>
          </a:prstGeom>
          <a:noFill/>
          <a:ln w="317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876800" y="2743200"/>
            <a:ext cx="3048000" cy="2819400"/>
          </a:xfrm>
          <a:prstGeom prst="straightConnector1">
            <a:avLst/>
          </a:prstGeom>
          <a:ln w="25400">
            <a:solidFill>
              <a:srgbClr val="FF5050"/>
            </a:solidFill>
            <a:headEnd type="arrow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144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Mutual Fund Analytics and Selection Process:  </a:t>
            </a:r>
            <a:r>
              <a:rPr lang="en-US" sz="3200" b="1" u="sng" dirty="0" smtClean="0"/>
              <a:t>ONGOING MONITORING/REVIEW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19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dirty="0" smtClean="0"/>
              <a:t>About the Presenter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R. James “Jim” Hrabak is Chief Investment Officer for MB Financial Bank’s Asset Management &amp; Trust Group, where he is responsible for over $3 billion in assets under administration and nearly $1.8 billion in assets under management.  His team of three Portfolio Managers and five Securities Analysts specialize in asset allocation, portfolio construction, and security selection for individual and institutional clients.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Jim received a BBA., double majoring in Finance and Economics, from New Mexico State University, an MBA with a concentration in Financial Management from the University of New Mexico, and is also a Chartered Financial Analyst.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Jim is a member of the CFA Institute as well as the CFA Society of Chicago.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2</a:t>
            </a:fld>
            <a:endParaRPr kumimoji="0"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3276600" y="2057400"/>
          <a:ext cx="5867400" cy="3382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5257800" y="2895600"/>
            <a:ext cx="381000" cy="45720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5334000" y="4191000"/>
            <a:ext cx="457200" cy="45720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705600" y="4191000"/>
            <a:ext cx="381000" cy="45720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781800" y="2895600"/>
            <a:ext cx="381000" cy="38100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1"/>
          <p:cNvGrpSpPr/>
          <p:nvPr/>
        </p:nvGrpSpPr>
        <p:grpSpPr>
          <a:xfrm>
            <a:off x="533400" y="1600200"/>
            <a:ext cx="1522660" cy="761999"/>
            <a:chOff x="2135207" y="262377"/>
            <a:chExt cx="1522660" cy="999245"/>
          </a:xfrm>
        </p:grpSpPr>
        <p:sp>
          <p:nvSpPr>
            <p:cNvPr id="23" name="Rounded Rectangle 22"/>
            <p:cNvSpPr/>
            <p:nvPr/>
          </p:nvSpPr>
          <p:spPr>
            <a:xfrm>
              <a:off x="2135207" y="262377"/>
              <a:ext cx="1522660" cy="999245"/>
            </a:xfrm>
            <a:prstGeom prst="roundRect">
              <a:avLst>
                <a:gd name="adj" fmla="val 10000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2164474" y="291644"/>
              <a:ext cx="1464126" cy="9407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Do we see RECURRING relative under-performance?</a:t>
              </a:r>
              <a:endParaRPr lang="en-US" sz="1200" kern="1200" dirty="0"/>
            </a:p>
          </p:txBody>
        </p:sp>
      </p:grpSp>
      <p:grpSp>
        <p:nvGrpSpPr>
          <p:cNvPr id="5" name="Group 24"/>
          <p:cNvGrpSpPr/>
          <p:nvPr/>
        </p:nvGrpSpPr>
        <p:grpSpPr>
          <a:xfrm>
            <a:off x="2209800" y="4724400"/>
            <a:ext cx="1600200" cy="685800"/>
            <a:chOff x="2135207" y="262377"/>
            <a:chExt cx="1522660" cy="999245"/>
          </a:xfrm>
        </p:grpSpPr>
        <p:sp>
          <p:nvSpPr>
            <p:cNvPr id="26" name="Rounded Rectangle 25"/>
            <p:cNvSpPr/>
            <p:nvPr/>
          </p:nvSpPr>
          <p:spPr>
            <a:xfrm>
              <a:off x="2135207" y="262377"/>
              <a:ext cx="1522660" cy="999245"/>
            </a:xfrm>
            <a:prstGeom prst="roundRect">
              <a:avLst>
                <a:gd name="adj" fmla="val 10000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2164474" y="291644"/>
              <a:ext cx="1464126" cy="9407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dirty="0" smtClean="0"/>
                <a:t>Fund put on watch list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kern="1200" dirty="0" smtClean="0"/>
                <a:t>In-depth review tabled</a:t>
              </a:r>
              <a:endParaRPr lang="en-US" sz="1100" kern="1200" dirty="0"/>
            </a:p>
          </p:txBody>
        </p:sp>
      </p:grpSp>
      <p:grpSp>
        <p:nvGrpSpPr>
          <p:cNvPr id="6" name="Group 27"/>
          <p:cNvGrpSpPr/>
          <p:nvPr/>
        </p:nvGrpSpPr>
        <p:grpSpPr>
          <a:xfrm>
            <a:off x="914400" y="2667000"/>
            <a:ext cx="1676400" cy="914400"/>
            <a:chOff x="2135207" y="262377"/>
            <a:chExt cx="1522660" cy="999245"/>
          </a:xfrm>
        </p:grpSpPr>
        <p:sp>
          <p:nvSpPr>
            <p:cNvPr id="29" name="Rounded Rectangle 28"/>
            <p:cNvSpPr/>
            <p:nvPr/>
          </p:nvSpPr>
          <p:spPr>
            <a:xfrm>
              <a:off x="2135207" y="262377"/>
              <a:ext cx="1522660" cy="999245"/>
            </a:xfrm>
            <a:prstGeom prst="roundRect">
              <a:avLst>
                <a:gd name="adj" fmla="val 10000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2164474" y="291644"/>
              <a:ext cx="1464126" cy="9407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Do we understand the </a:t>
              </a:r>
              <a:r>
                <a:rPr lang="en-US" sz="1100" kern="1200" dirty="0" smtClean="0"/>
                <a:t>under-performance as cyclical and expected for what we </a:t>
              </a:r>
              <a:r>
                <a:rPr lang="en-US" sz="1100" dirty="0" smtClean="0"/>
                <a:t>selected the manager to do?</a:t>
              </a:r>
              <a:endParaRPr lang="en-US" sz="1200" kern="1200" dirty="0"/>
            </a:p>
          </p:txBody>
        </p:sp>
      </p:grpSp>
      <p:grpSp>
        <p:nvGrpSpPr>
          <p:cNvPr id="9" name="Group 30"/>
          <p:cNvGrpSpPr/>
          <p:nvPr/>
        </p:nvGrpSpPr>
        <p:grpSpPr>
          <a:xfrm>
            <a:off x="2819400" y="2514600"/>
            <a:ext cx="914400" cy="533400"/>
            <a:chOff x="2135207" y="262377"/>
            <a:chExt cx="1522660" cy="999245"/>
          </a:xfrm>
        </p:grpSpPr>
        <p:sp>
          <p:nvSpPr>
            <p:cNvPr id="32" name="Rounded Rectangle 31"/>
            <p:cNvSpPr/>
            <p:nvPr/>
          </p:nvSpPr>
          <p:spPr>
            <a:xfrm>
              <a:off x="2135207" y="262377"/>
              <a:ext cx="1522660" cy="999245"/>
            </a:xfrm>
            <a:prstGeom prst="roundRect">
              <a:avLst>
                <a:gd name="adj" fmla="val 10000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ounded Rectangle 4"/>
            <p:cNvSpPr/>
            <p:nvPr/>
          </p:nvSpPr>
          <p:spPr>
            <a:xfrm>
              <a:off x="2164474" y="291644"/>
              <a:ext cx="1464126" cy="9407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NO?</a:t>
              </a:r>
              <a:endParaRPr lang="en-US" sz="1600" kern="1200" dirty="0"/>
            </a:p>
          </p:txBody>
        </p:sp>
      </p:grpSp>
      <p:sp>
        <p:nvSpPr>
          <p:cNvPr id="34" name="Left Arrow 33"/>
          <p:cNvSpPr/>
          <p:nvPr/>
        </p:nvSpPr>
        <p:spPr>
          <a:xfrm>
            <a:off x="3962400" y="2514600"/>
            <a:ext cx="1295400" cy="228600"/>
          </a:xfrm>
          <a:prstGeom prst="leftArrow">
            <a:avLst/>
          </a:prstGeom>
          <a:scene3d>
            <a:camera prst="orthographicFront">
              <a:rot lat="0" lon="0" rev="113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34"/>
          <p:cNvGrpSpPr/>
          <p:nvPr/>
        </p:nvGrpSpPr>
        <p:grpSpPr>
          <a:xfrm>
            <a:off x="2819400" y="3200400"/>
            <a:ext cx="914400" cy="533400"/>
            <a:chOff x="2135207" y="262377"/>
            <a:chExt cx="1522660" cy="999245"/>
          </a:xfrm>
        </p:grpSpPr>
        <p:sp>
          <p:nvSpPr>
            <p:cNvPr id="36" name="Rounded Rectangle 35"/>
            <p:cNvSpPr/>
            <p:nvPr/>
          </p:nvSpPr>
          <p:spPr>
            <a:xfrm>
              <a:off x="2135207" y="262377"/>
              <a:ext cx="1522660" cy="999245"/>
            </a:xfrm>
            <a:prstGeom prst="roundRect">
              <a:avLst>
                <a:gd name="adj" fmla="val 10000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ounded Rectangle 4"/>
            <p:cNvSpPr/>
            <p:nvPr/>
          </p:nvSpPr>
          <p:spPr>
            <a:xfrm>
              <a:off x="2164474" y="291644"/>
              <a:ext cx="1464126" cy="9407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/>
                <a:t>YES</a:t>
              </a:r>
              <a:r>
                <a:rPr lang="en-US" sz="1600" kern="1200" dirty="0" smtClean="0"/>
                <a:t>?</a:t>
              </a:r>
              <a:endParaRPr lang="en-US" sz="1600" kern="1200" dirty="0"/>
            </a:p>
          </p:txBody>
        </p:sp>
      </p:grpSp>
      <p:sp>
        <p:nvSpPr>
          <p:cNvPr id="38" name="Left Arrow 37"/>
          <p:cNvSpPr/>
          <p:nvPr/>
        </p:nvSpPr>
        <p:spPr>
          <a:xfrm>
            <a:off x="2971800" y="4114800"/>
            <a:ext cx="685800" cy="228600"/>
          </a:xfrm>
          <a:prstGeom prst="leftArrow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144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Mutual Fund Analytics and Selection Process: </a:t>
            </a:r>
            <a:r>
              <a:rPr lang="en-US" sz="3200" b="1" u="sng" dirty="0" smtClean="0"/>
              <a:t>ONGOING MONITORING/REVIEW</a:t>
            </a:r>
            <a:endParaRPr lang="en-US" sz="3200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20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Final Thoughts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Mutual Fund due </a:t>
            </a:r>
            <a:r>
              <a:rPr lang="en-US" dirty="0" smtClean="0"/>
              <a:t>diligence </a:t>
            </a:r>
            <a:r>
              <a:rPr lang="en-US" dirty="0" smtClean="0"/>
              <a:t>is critical to the role of fiduciary</a:t>
            </a:r>
          </a:p>
          <a:p>
            <a:r>
              <a:rPr lang="en-US" dirty="0" smtClean="0"/>
              <a:t>The process, and the overall investment program itself, should be tailored to fit the level of resource committed to the investment function</a:t>
            </a:r>
          </a:p>
          <a:p>
            <a:r>
              <a:rPr lang="en-US" dirty="0" smtClean="0"/>
              <a:t>A well documented and consistent review process can be a major selling point to prospective clients</a:t>
            </a:r>
            <a:endParaRPr lang="en-US" dirty="0" smtClean="0"/>
          </a:p>
          <a:p>
            <a:pPr lvl="1"/>
            <a:r>
              <a:rPr lang="en-US" dirty="0" smtClean="0"/>
              <a:t>Altering the perception of “outsourcing” to one where the firm is actively “managing” its managers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21</a:t>
            </a:fld>
            <a:endParaRPr kumimoji="0"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1025" y="5070475"/>
            <a:ext cx="7877175" cy="830263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Mutual Fund Due Diligence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Presented to FIRMA By R. James Hrabak, CFA</a:t>
            </a:r>
          </a:p>
          <a:p>
            <a:pPr>
              <a:spcBef>
                <a:spcPct val="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March 28, 2012</a:t>
            </a:r>
            <a:endParaRPr 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3200" dirty="0" smtClean="0"/>
              <a:t>General </a:t>
            </a:r>
            <a:r>
              <a:rPr lang="en-US" sz="3200" dirty="0" smtClean="0"/>
              <a:t>Items to Consider </a:t>
            </a:r>
            <a:br>
              <a:rPr lang="en-US" sz="3200" dirty="0" smtClean="0"/>
            </a:br>
            <a:r>
              <a:rPr lang="en-US" sz="3200" dirty="0" smtClean="0"/>
              <a:t>(Before Designing a Due Diligence Program)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95400"/>
            <a:ext cx="8153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What is Our Investment Philosophy?</a:t>
            </a:r>
          </a:p>
          <a:p>
            <a:r>
              <a:rPr lang="en-US" dirty="0" smtClean="0"/>
              <a:t>In-House Management vs. Outside Expertise</a:t>
            </a:r>
          </a:p>
          <a:p>
            <a:r>
              <a:rPr lang="en-US" dirty="0" smtClean="0"/>
              <a:t>Active vs. Passive Management</a:t>
            </a:r>
          </a:p>
          <a:p>
            <a:r>
              <a:rPr lang="en-US" dirty="0" smtClean="0"/>
              <a:t>Mutual Funds vs. ETFs</a:t>
            </a:r>
          </a:p>
          <a:p>
            <a:r>
              <a:rPr lang="en-US" dirty="0" smtClean="0"/>
              <a:t>How Much Style Drift is Tolerable?</a:t>
            </a:r>
          </a:p>
          <a:p>
            <a:endParaRPr lang="en-US" dirty="0" smtClean="0"/>
          </a:p>
          <a:p>
            <a:pPr lvl="1"/>
            <a:r>
              <a:rPr lang="en-US" b="1" dirty="0" smtClean="0"/>
              <a:t>Special Note</a:t>
            </a:r>
            <a:r>
              <a:rPr lang="en-US" dirty="0" smtClean="0"/>
              <a:t>: All of the above should be greatly influenced by your firm’s </a:t>
            </a:r>
            <a:r>
              <a:rPr lang="en-US" dirty="0" smtClean="0"/>
              <a:t>i</a:t>
            </a:r>
            <a:r>
              <a:rPr lang="en-US" dirty="0" smtClean="0"/>
              <a:t>nvestment </a:t>
            </a:r>
            <a:r>
              <a:rPr lang="en-US" dirty="0" smtClean="0"/>
              <a:t>m</a:t>
            </a:r>
            <a:r>
              <a:rPr lang="en-US" dirty="0" smtClean="0"/>
              <a:t>anagement resources.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3</a:t>
            </a:fld>
            <a:endParaRPr kumimoji="0"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dirty="0" smtClean="0"/>
              <a:t>The Importance of an Investment Philosophy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</a:t>
            </a:r>
            <a:r>
              <a:rPr lang="en-US" dirty="0" smtClean="0"/>
              <a:t>your philosophy a known commodity</a:t>
            </a:r>
            <a:r>
              <a:rPr lang="en-US" dirty="0" smtClean="0"/>
              <a:t>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is philosophy important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Due Diligence </a:t>
            </a:r>
            <a:r>
              <a:rPr lang="en-US" dirty="0" smtClean="0"/>
              <a:t>Program </a:t>
            </a:r>
            <a:r>
              <a:rPr lang="en-US" dirty="0" smtClean="0"/>
              <a:t>(and all investment functions) should reflect your firm’s </a:t>
            </a:r>
            <a:r>
              <a:rPr lang="en-US" dirty="0" smtClean="0"/>
              <a:t>investment philosophy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Don’t have a clearly articulated philosophy?  The items to consider on the previous slide can serve as a guide for creating one.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4</a:t>
            </a:fld>
            <a:endParaRPr kumimoji="0"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dirty="0" smtClean="0"/>
              <a:t>In-House Management vs. Outside Expertise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95400"/>
            <a:ext cx="8302752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1992 restatement of the Prudent Investor Act:</a:t>
            </a:r>
          </a:p>
          <a:p>
            <a:pPr lvl="1"/>
            <a:r>
              <a:rPr lang="en-US" dirty="0" smtClean="0"/>
              <a:t>Allows delegation of investment management</a:t>
            </a:r>
          </a:p>
          <a:p>
            <a:pPr lvl="1"/>
            <a:r>
              <a:rPr lang="en-US" dirty="0" smtClean="0"/>
              <a:t>States that investments should be viewed in the context of the total portfolio</a:t>
            </a:r>
          </a:p>
          <a:p>
            <a:pPr lvl="1"/>
            <a:r>
              <a:rPr lang="en-US" dirty="0" smtClean="0"/>
              <a:t>Risk/return tradeoff is the central consideration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Firms are essentially required to seek out expertise in investment areas that improve the risk/return tradeoff in their client’s portfolios</a:t>
            </a:r>
          </a:p>
          <a:p>
            <a:endParaRPr lang="en-US" dirty="0" smtClean="0"/>
          </a:p>
          <a:p>
            <a:r>
              <a:rPr lang="en-US" dirty="0" smtClean="0"/>
              <a:t>Firms should carefully evaluate what they can do “in-house” versus what they should hire outside expertise to perform</a:t>
            </a:r>
          </a:p>
          <a:p>
            <a:endParaRPr lang="en-US" dirty="0" smtClean="0"/>
          </a:p>
          <a:p>
            <a:r>
              <a:rPr lang="en-US" dirty="0" smtClean="0"/>
              <a:t>Investing in a mutual fund (or an ETF ) is a form of hiring outside expertise</a:t>
            </a:r>
          </a:p>
          <a:p>
            <a:endParaRPr lang="en-US" dirty="0" smtClean="0"/>
          </a:p>
          <a:p>
            <a:r>
              <a:rPr lang="en-US" dirty="0" smtClean="0"/>
              <a:t>Firms should balance what they can competently and effectively perform in-house with using outside managers to complete a diversified portfolio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5</a:t>
            </a:fld>
            <a:endParaRPr kumimoji="0"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dirty="0" smtClean="0"/>
              <a:t>Active vs. Passive Management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295400"/>
          <a:ext cx="8153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612648" y="3733800"/>
            <a:ext cx="8153400" cy="26670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decision between active and passive is not a zero-sum game.  A combination of the two may be optimal.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lang="en-US" sz="2600" dirty="0" smtClean="0">
                <a:latin typeface="+mn-lt"/>
              </a:rPr>
              <a:t>“Barbell” risk in lower-alpha categories such as LC Equity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Using index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funds for high-volatility asset classes such as commodities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6</a:t>
            </a:fld>
            <a:endParaRPr kumimoji="0"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dirty="0" smtClean="0"/>
              <a:t>Selecting Types of Management Vehicles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10000"/>
            <a:ext cx="8153400" cy="2743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Much like the active versus passive discussion, the decision between Mutual Funds and ETFs is not all-or-nothing.</a:t>
            </a:r>
          </a:p>
          <a:p>
            <a:pPr lvl="1"/>
            <a:r>
              <a:rPr lang="en-US" dirty="0" smtClean="0"/>
              <a:t>A firm can dramatically reduce their client’s expense through ETFs, if passive management is preferred</a:t>
            </a:r>
          </a:p>
          <a:p>
            <a:pPr lvl="1"/>
            <a:r>
              <a:rPr lang="en-US" dirty="0" smtClean="0"/>
              <a:t>Attention should be paid to the tax implications of individual ETFs as well as the potential trading costs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09600" y="1295400"/>
          <a:ext cx="8153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7</a:t>
            </a:fld>
            <a:endParaRPr kumimoji="0"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dirty="0" smtClean="0"/>
              <a:t>How Much Style Drift is Tolerable?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429000"/>
            <a:ext cx="8153400" cy="3200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Style </a:t>
            </a:r>
            <a:r>
              <a:rPr lang="en-US" dirty="0" smtClean="0"/>
              <a:t>box complexity should be scaled to the IM resources of the firm</a:t>
            </a:r>
            <a:endParaRPr lang="en-US" dirty="0" smtClean="0"/>
          </a:p>
          <a:p>
            <a:pPr lvl="1"/>
            <a:r>
              <a:rPr lang="en-US" dirty="0" smtClean="0"/>
              <a:t>Regardless of the chosen style-box complexity, each category should be evaluated with equal rigor and frequency</a:t>
            </a:r>
          </a:p>
          <a:p>
            <a:pPr lvl="1"/>
            <a:r>
              <a:rPr lang="en-US" dirty="0" smtClean="0"/>
              <a:t>Style box complexity intensifies with international equities (Developed Markets vs. Emerging + Large, Mid, Small; Growth, Blend, Value)</a:t>
            </a:r>
          </a:p>
          <a:p>
            <a:pPr lvl="1"/>
            <a:r>
              <a:rPr lang="en-US" dirty="0" smtClean="0"/>
              <a:t>Selecting appropriate benchmarks is very important </a:t>
            </a:r>
          </a:p>
          <a:p>
            <a:pPr lvl="2"/>
            <a:r>
              <a:rPr lang="en-US" dirty="0" smtClean="0"/>
              <a:t>A less complex style-box should lead to a shift away from category averages to the use of broad benchmarks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graphicFrame>
        <p:nvGraphicFramePr>
          <p:cNvPr id="8193" name="Object 1"/>
          <p:cNvGraphicFramePr>
            <a:graphicFrameLocks noChangeAspect="1"/>
          </p:cNvGraphicFramePr>
          <p:nvPr/>
        </p:nvGraphicFramePr>
        <p:xfrm>
          <a:off x="609599" y="1295400"/>
          <a:ext cx="7976719" cy="1981200"/>
        </p:xfrm>
        <a:graphic>
          <a:graphicData uri="http://schemas.openxmlformats.org/presentationml/2006/ole">
            <p:oleObj spid="_x0000_s8193" name="Worksheet" r:id="rId3" imgW="6097458" imgH="1514698" progId="Excel.Sheet.12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8</a:t>
            </a:fld>
            <a:endParaRPr kumimoji="0"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3200" dirty="0" smtClean="0"/>
              <a:t>Designing a Program Around Your Firm’s Resources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Necessary </a:t>
            </a:r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Manager Database/Analytics </a:t>
            </a:r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Investment Management Staffing</a:t>
            </a:r>
          </a:p>
          <a:p>
            <a:pPr lvl="1"/>
            <a:r>
              <a:rPr lang="en-US" dirty="0" smtClean="0"/>
              <a:t>Investment Committee to vet manager selection</a:t>
            </a:r>
          </a:p>
          <a:p>
            <a:endParaRPr lang="en-US" dirty="0" smtClean="0"/>
          </a:p>
          <a:p>
            <a:r>
              <a:rPr lang="en-US" dirty="0" smtClean="0"/>
              <a:t>To run a fund due diligence program effectively, it should be scaled to the firm’s IM resources</a:t>
            </a:r>
          </a:p>
          <a:p>
            <a:pPr lvl="1"/>
            <a:r>
              <a:rPr lang="en-US" dirty="0" smtClean="0"/>
              <a:t>Active Management over Passive = More Analysis</a:t>
            </a:r>
          </a:p>
          <a:p>
            <a:pPr lvl="1"/>
            <a:r>
              <a:rPr lang="en-US" dirty="0" smtClean="0"/>
              <a:t>More Complex Style-Box = More Analysis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Active vs. Passive decision is the key driver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69E29E33-B620-47F9-BB04-8846C2A5AFCC}" type="slidenum">
              <a:rPr kumimoji="0" lang="en-US" smtClean="0"/>
              <a:pPr/>
              <a:t>9</a:t>
            </a:fld>
            <a:endParaRPr kumimoji="0"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Document_x0020_Type xmlns="dfb4597e-92b9-4f6b-9f47-4c63e52a5b4b">Procedure/Instructions</Document_x0020_Type>
    <Division xmlns="dfb4597e-92b9-4f6b-9f47-4c63e52a5b4b">Administration</Division>
    <Department_x0020_2 xmlns="dfb4597e-92b9-4f6b-9f47-4c63e52a5b4b">Internal Document Standards</Department_x0020_2>
    <Description0 xmlns="dfb4597e-92b9-4f6b-9f47-4c63e52a5b4b" xsi:nil="true"/>
    <Display_x0020_to_x0020_Retail xmlns="dfb4597e-92b9-4f6b-9f47-4c63e52a5b4b">false</Display_x0020_to_x0020_Retail>
    <Catagory xmlns="dfb4597e-92b9-4f6b-9f47-4c63e52a5b4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B202AD7300284089F90E855E0FEF1D" ma:contentTypeVersion="11" ma:contentTypeDescription="Create a new document." ma:contentTypeScope="" ma:versionID="a0c735d4761281232fc6362917e7df36">
  <xsd:schema xmlns:xsd="http://www.w3.org/2001/XMLSchema" xmlns:p="http://schemas.microsoft.com/office/2006/metadata/properties" xmlns:ns2="dfb4597e-92b9-4f6b-9f47-4c63e52a5b4b" targetNamespace="http://schemas.microsoft.com/office/2006/metadata/properties" ma:root="true" ma:fieldsID="c71147707f15f9900281cfc9bd77c729" ns2:_="">
    <xsd:import namespace="dfb4597e-92b9-4f6b-9f47-4c63e52a5b4b"/>
    <xsd:element name="properties">
      <xsd:complexType>
        <xsd:sequence>
          <xsd:element name="documentManagement">
            <xsd:complexType>
              <xsd:all>
                <xsd:element ref="ns2:Document_x0020_Type"/>
                <xsd:element ref="ns2:Division" minOccurs="0"/>
                <xsd:element ref="ns2:Description0" minOccurs="0"/>
                <xsd:element ref="ns2:Department_x0020_2"/>
                <xsd:element ref="ns2:Display_x0020_to_x0020_Retail" minOccurs="0"/>
                <xsd:element ref="ns2:Cata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fb4597e-92b9-4f6b-9f47-4c63e52a5b4b" elementFormDefault="qualified">
    <xsd:import namespace="http://schemas.microsoft.com/office/2006/documentManagement/types"/>
    <xsd:element name="Document_x0020_Type" ma:index="8" ma:displayName="Document Type" ma:default="" ma:format="Dropdown" ma:internalName="Document_x0020_Type">
      <xsd:simpleType>
        <xsd:restriction base="dms:Choice">
          <xsd:enumeration value="Agenda/Minutes"/>
          <xsd:enumeration value="Administrative"/>
          <xsd:enumeration value="Announcement/Memo"/>
          <xsd:enumeration value="Benefit Info"/>
          <xsd:enumeration value="Disclosure"/>
          <xsd:enumeration value="Documentation"/>
          <xsd:enumeration value="Form"/>
          <xsd:enumeration value="Legal/Regulatory"/>
          <xsd:enumeration value="Marketing"/>
          <xsd:enumeration value="Newsletter"/>
          <xsd:enumeration value="Policy"/>
          <xsd:enumeration value="Procedure/Instructions"/>
          <xsd:enumeration value="Training Materials"/>
        </xsd:restriction>
      </xsd:simpleType>
    </xsd:element>
    <xsd:element name="Division" ma:index="9" nillable="true" ma:displayName="Division" ma:default="" ma:format="Dropdown" ma:internalName="Division">
      <xsd:simpleType>
        <xsd:restriction base="dms:Choice">
          <xsd:enumeration value="Administration"/>
          <xsd:enumeration value="Commercial"/>
          <xsd:enumeration value="Wealth Management"/>
          <xsd:enumeration value="Retail"/>
          <xsd:enumeration value="Operations &amp; IT"/>
        </xsd:restriction>
      </xsd:simpleType>
    </xsd:element>
    <xsd:element name="Description0" ma:index="10" nillable="true" ma:displayName="Description" ma:internalName="Description0">
      <xsd:simpleType>
        <xsd:restriction base="dms:Note"/>
      </xsd:simpleType>
    </xsd:element>
    <xsd:element name="Department_x0020_2" ma:index="11" ma:displayName="Department" ma:format="Dropdown" ma:internalName="Department_x0020_2">
      <xsd:simpleType>
        <xsd:restriction base="dms:Choice">
          <xsd:enumeration value="Accounting"/>
          <xsd:enumeration value="Appraisal Review"/>
          <xsd:enumeration value="Asset Management and Trust Services"/>
          <xsd:enumeration value="BSA/AML Loss Prevention"/>
          <xsd:enumeration value="Business Systems"/>
          <xsd:enumeration value="CIF Standards"/>
          <xsd:enumeration value="Commercial Banking"/>
          <xsd:enumeration value="Community Development Corporation (CDC)"/>
          <xsd:enumeration value="Compliance and CRA"/>
          <xsd:enumeration value="Human Resources"/>
          <xsd:enumeration value="IT"/>
          <xsd:enumeration value="Internal Document Standards"/>
          <xsd:enumeration value="International Banking"/>
          <xsd:enumeration value="Legal"/>
          <xsd:enumeration value="Loan Servicing"/>
          <xsd:enumeration value="Marketing"/>
          <xsd:enumeration value="MB Financial Investments"/>
          <xsd:enumeration value="MBU"/>
          <xsd:enumeration value="Merchant Services"/>
          <xsd:enumeration value="Operations"/>
          <xsd:enumeration value="Purchasing"/>
          <xsd:enumeration value="Retail: General Forms"/>
          <xsd:enumeration value="Retail: Bank at Work"/>
          <xsd:enumeration value="Retail: CDARS"/>
          <xsd:enumeration value="Retail: Funds Availability"/>
          <xsd:enumeration value="Retail: Harland Supplies Forms"/>
          <xsd:enumeration value="Retail: Audit"/>
          <xsd:enumeration value="Retail: MB Identity Assure"/>
          <xsd:enumeration value="Retail: New Accounts"/>
          <xsd:enumeration value="Retail: Overdrafts"/>
          <xsd:enumeration value="Retail: Safe Deposit Box"/>
          <xsd:enumeration value="Retail: Sales"/>
          <xsd:enumeration value="Retail: Signing Authority Forms"/>
          <xsd:enumeration value="Retail Lending"/>
          <xsd:enumeration value="Risk Management"/>
          <xsd:enumeration value="SBL/Business Banking"/>
          <xsd:enumeration value="Treasury Management"/>
          <xsd:enumeration value="Treasury and Wholesale Funding"/>
        </xsd:restriction>
      </xsd:simpleType>
    </xsd:element>
    <xsd:element name="Display_x0020_to_x0020_Retail" ma:index="12" nillable="true" ma:displayName="Display to Retail" ma:default="0" ma:internalName="Display_x0020_to_x0020_Retail">
      <xsd:simpleType>
        <xsd:restriction base="dms:Boolean"/>
      </xsd:simpleType>
    </xsd:element>
    <xsd:element name="Catagory" ma:index="13" nillable="true" ma:displayName="Category" ma:internalName="Catagory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Ite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AD339BE-D85F-48E4-BFFD-9D1C76CDB0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DC0712-33FF-41A8-A5E5-113DD43B34ED}">
  <ds:schemaRefs>
    <ds:schemaRef ds:uri="http://schemas.microsoft.com/office/2006/metadata/properties"/>
    <ds:schemaRef ds:uri="dfb4597e-92b9-4f6b-9f47-4c63e52a5b4b"/>
  </ds:schemaRefs>
</ds:datastoreItem>
</file>

<file path=customXml/itemProps3.xml><?xml version="1.0" encoding="utf-8"?>
<ds:datastoreItem xmlns:ds="http://schemas.openxmlformats.org/officeDocument/2006/customXml" ds:itemID="{7B540451-149D-494E-9F11-749B26F672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b4597e-92b9-4f6b-9f47-4c63e52a5b4b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7743</TotalTime>
  <Words>2250</Words>
  <Application>Microsoft Office PowerPoint</Application>
  <PresentationFormat>On-screen Show (4:3)</PresentationFormat>
  <Paragraphs>698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Median</vt:lpstr>
      <vt:lpstr>Acrobat Document</vt:lpstr>
      <vt:lpstr>Microsoft Office Excel Worksheet</vt:lpstr>
      <vt:lpstr>Mutual Fund Due Diligence</vt:lpstr>
      <vt:lpstr>About the Presenter</vt:lpstr>
      <vt:lpstr>General Items to Consider  (Before Designing a Due Diligence Program)</vt:lpstr>
      <vt:lpstr>The Importance of an Investment Philosophy</vt:lpstr>
      <vt:lpstr>In-House Management vs. Outside Expertise</vt:lpstr>
      <vt:lpstr>Active vs. Passive Management</vt:lpstr>
      <vt:lpstr>Selecting Types of Management Vehicles</vt:lpstr>
      <vt:lpstr>How Much Style Drift is Tolerable?</vt:lpstr>
      <vt:lpstr>Designing a Program Around Your Firm’s Resources</vt:lpstr>
      <vt:lpstr>An Example Due Diligence Program w/Examples</vt:lpstr>
      <vt:lpstr>Mutual Fund Due Diligence Process</vt:lpstr>
      <vt:lpstr>Mutual Fund Due Diligence Process: QUANTITATIVE ANALYSIS</vt:lpstr>
      <vt:lpstr>Mutual Fund Due Diligence Process: QUANTITATIVE ANALYSIS</vt:lpstr>
      <vt:lpstr>Mutual Fund Analytics and Selection Process: QUALITATIVE ANALYSIS</vt:lpstr>
      <vt:lpstr>Mutual Fund Analytics and Selection Process: QUALITATIVE ANALYSIS</vt:lpstr>
      <vt:lpstr>Mutual Fund Due Diligence Process: QUALITATIVE ANALYSIS</vt:lpstr>
      <vt:lpstr>Mutual Fund Due Diligence Process:   FINAL REVIEW</vt:lpstr>
      <vt:lpstr>Mutual Fund Analytics and Selection Process: FINAL REVIEW</vt:lpstr>
      <vt:lpstr>Mutual Fund Analytics and Selection Process:  ONGOING MONITORING/REVIEW</vt:lpstr>
      <vt:lpstr>Mutual Fund Analytics and Selection Process: ONGOING MONITORING/REVIEW</vt:lpstr>
      <vt:lpstr>Final Thoughts</vt:lpstr>
      <vt:lpstr>Mutual Fund Due Diligence</vt:lpstr>
    </vt:vector>
  </TitlesOfParts>
  <Company>MB Financial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- PowerPoint Presentation</dc:title>
  <dc:creator>Kristin Ulewicz</dc:creator>
  <cp:lastModifiedBy>Robert James Hrabak</cp:lastModifiedBy>
  <cp:revision>549</cp:revision>
  <cp:lastPrinted>1601-01-01T00:00:00Z</cp:lastPrinted>
  <dcterms:created xsi:type="dcterms:W3CDTF">2010-08-02T16:52:48Z</dcterms:created>
  <dcterms:modified xsi:type="dcterms:W3CDTF">2012-02-21T17:39:20Z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Type">
    <vt:lpwstr/>
  </property>
  <property fmtid="{D5CDD505-2E9C-101B-9397-08002B2CF9AE}" pid="3" name="DepartmentName">
    <vt:lpwstr>Marketing</vt:lpwstr>
  </property>
  <property fmtid="{D5CDD505-2E9C-101B-9397-08002B2CF9AE}" pid="4" name="Division">
    <vt:lpwstr>Administration</vt:lpwstr>
  </property>
  <property fmtid="{D5CDD505-2E9C-101B-9397-08002B2CF9AE}" pid="5" name="ContentTypeId">
    <vt:lpwstr>0x010100FEB202AD7300284089F90E855E0FEF1D</vt:lpwstr>
  </property>
</Properties>
</file>