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26"/>
  </p:notesMasterIdLst>
  <p:sldIdLst>
    <p:sldId id="256" r:id="rId2"/>
    <p:sldId id="286" r:id="rId3"/>
    <p:sldId id="288" r:id="rId4"/>
    <p:sldId id="264" r:id="rId5"/>
    <p:sldId id="266" r:id="rId6"/>
    <p:sldId id="289" r:id="rId7"/>
    <p:sldId id="262" r:id="rId8"/>
    <p:sldId id="268" r:id="rId9"/>
    <p:sldId id="274" r:id="rId10"/>
    <p:sldId id="269" r:id="rId11"/>
    <p:sldId id="280" r:id="rId12"/>
    <p:sldId id="287" r:id="rId13"/>
    <p:sldId id="276" r:id="rId14"/>
    <p:sldId id="284" r:id="rId15"/>
    <p:sldId id="285" r:id="rId16"/>
    <p:sldId id="290" r:id="rId17"/>
    <p:sldId id="291" r:id="rId18"/>
    <p:sldId id="292" r:id="rId19"/>
    <p:sldId id="294" r:id="rId20"/>
    <p:sldId id="295" r:id="rId21"/>
    <p:sldId id="270" r:id="rId22"/>
    <p:sldId id="265" r:id="rId23"/>
    <p:sldId id="271" r:id="rId24"/>
    <p:sldId id="275"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5" autoAdjust="0"/>
    <p:restoredTop sz="94595"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1B08A1F-D55A-4DCD-99D1-AD3437BDC93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65CCA115-70BB-44F7-9BD1-A7C94285A7C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19D2B-63A9-43B0-B08E-89BD1BD43D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BAAE9-7600-4AB0-8D3E-9B8B03B0F40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4898" y="415965"/>
            <a:ext cx="7894205" cy="403593"/>
          </a:xfrm>
        </p:spPr>
        <p:txBody>
          <a:bodyPr lIns="85570" tIns="42785" rIns="85570" bIns="42785"/>
          <a:lstStyle/>
          <a:p>
            <a:r>
              <a:rPr lang="en-US" smtClean="0"/>
              <a:t>Click to edit Master title style</a:t>
            </a:r>
            <a:endParaRPr lang="en-US"/>
          </a:p>
        </p:txBody>
      </p:sp>
      <p:sp>
        <p:nvSpPr>
          <p:cNvPr id="3" name="Text Placeholder 2"/>
          <p:cNvSpPr>
            <a:spLocks noGrp="1"/>
          </p:cNvSpPr>
          <p:nvPr>
            <p:ph type="body" sz="half" idx="1"/>
          </p:nvPr>
        </p:nvSpPr>
        <p:spPr>
          <a:xfrm>
            <a:off x="630671" y="1510771"/>
            <a:ext cx="3882159" cy="1036045"/>
          </a:xfrm>
        </p:spPr>
        <p:txBody>
          <a:bodyPr lIns="85570" tIns="42785" rIns="85570" bIns="4278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1376" y="1510771"/>
            <a:ext cx="3882159" cy="1036045"/>
          </a:xfrm>
        </p:spPr>
        <p:txBody>
          <a:bodyPr lIns="85570" tIns="42785" rIns="85570" bIns="4278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tIns="42785" bIns="42785"/>
          <a:lstStyle>
            <a:lvl1pPr>
              <a:defRPr/>
            </a:lvl1pPr>
          </a:lstStyle>
          <a:p>
            <a:fld id="{9A55B345-F42B-4331-B07A-89594D617694}" type="slidenum">
              <a:rPr lang="en-GB" altLang="en-US"/>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FD05C547-A430-413D-9C33-EE91D2C5FBA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9A8E370D-1F33-4BAC-9B52-D1C0C0049D37}"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D9196D3-0EC4-46D3-AC1B-E2B227E367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D155674-814B-4046-B428-D0C58F5073D0}"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AD899-459A-4C8D-A0B9-77EE2BF6B3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0BC85-9A9A-4650-843D-D4AA747C7F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98A796-B129-42A8-B656-7996DB6C0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6077D07-039C-4D70-8B70-58B05710045D}"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A8FA55A-69D1-4160-8DD6-6A27F05712BD}"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057400" y="609600"/>
            <a:ext cx="5181600" cy="1600200"/>
          </a:xfrm>
        </p:spPr>
        <p:txBody>
          <a:bodyPr>
            <a:normAutofit fontScale="90000"/>
          </a:bodyPr>
          <a:lstStyle/>
          <a:p>
            <a:r>
              <a:rPr lang="en-US" sz="2000" dirty="0"/>
              <a:t/>
            </a:r>
            <a:br>
              <a:rPr lang="en-US" sz="2000" dirty="0"/>
            </a:br>
            <a:r>
              <a:rPr lang="en-US" sz="3100" dirty="0"/>
              <a:t>Conflicts Of Interest</a:t>
            </a:r>
            <a:r>
              <a:rPr lang="en-US" sz="4000" dirty="0"/>
              <a:t/>
            </a:r>
            <a:br>
              <a:rPr lang="en-US" sz="4000" dirty="0"/>
            </a:br>
            <a:r>
              <a:rPr lang="en-US" sz="2000" dirty="0"/>
              <a:t/>
            </a:r>
            <a:br>
              <a:rPr lang="en-US" sz="2000" dirty="0"/>
            </a:br>
            <a:r>
              <a:rPr lang="en-US" sz="2000" dirty="0" smtClean="0"/>
              <a:t>FIRMA National RISK MANAGEMENT </a:t>
            </a:r>
            <a:br>
              <a:rPr lang="en-US" sz="2000" dirty="0" smtClean="0"/>
            </a:br>
            <a:r>
              <a:rPr lang="en-US" sz="2000" dirty="0" smtClean="0"/>
              <a:t>TRAINING CONFERENCE</a:t>
            </a:r>
            <a:r>
              <a:rPr lang="en-US" sz="2000" dirty="0"/>
              <a:t/>
            </a:r>
            <a:br>
              <a:rPr lang="en-US" sz="2000" dirty="0"/>
            </a:br>
            <a:r>
              <a:rPr lang="en-US" sz="2000" dirty="0" smtClean="0"/>
              <a:t>FORT WORTH, TEXAS</a:t>
            </a:r>
            <a:r>
              <a:rPr lang="en-US" sz="2000" dirty="0"/>
              <a:t/>
            </a:r>
            <a:br>
              <a:rPr lang="en-US" sz="2000" dirty="0"/>
            </a:br>
            <a:r>
              <a:rPr lang="en-US" sz="2000" dirty="0" smtClean="0"/>
              <a:t>March  25-29, 2012</a:t>
            </a:r>
            <a:endParaRPr lang="en-US" sz="2000" dirty="0"/>
          </a:p>
        </p:txBody>
      </p:sp>
      <p:sp>
        <p:nvSpPr>
          <p:cNvPr id="2051" name="Rectangle 3"/>
          <p:cNvSpPr>
            <a:spLocks noGrp="1" noChangeArrowheads="1"/>
          </p:cNvSpPr>
          <p:nvPr>
            <p:ph type="subTitle" idx="1"/>
          </p:nvPr>
        </p:nvSpPr>
        <p:spPr>
          <a:xfrm>
            <a:off x="152400" y="2971800"/>
            <a:ext cx="8763000" cy="3581400"/>
          </a:xfrm>
        </p:spPr>
        <p:txBody>
          <a:bodyPr>
            <a:normAutofit/>
          </a:bodyPr>
          <a:lstStyle/>
          <a:p>
            <a:pPr>
              <a:lnSpc>
                <a:spcPct val="80000"/>
              </a:lnSpc>
            </a:pPr>
            <a:endParaRPr lang="en-US" sz="1400" b="1" dirty="0" smtClean="0"/>
          </a:p>
          <a:p>
            <a:pPr>
              <a:lnSpc>
                <a:spcPct val="80000"/>
              </a:lnSpc>
            </a:pPr>
            <a:endParaRPr lang="en-US" sz="1400" b="1" dirty="0"/>
          </a:p>
          <a:p>
            <a:pPr>
              <a:lnSpc>
                <a:spcPct val="80000"/>
              </a:lnSpc>
            </a:pPr>
            <a:endParaRPr lang="en-US" sz="1400" b="1" dirty="0" smtClean="0"/>
          </a:p>
          <a:p>
            <a:pPr>
              <a:lnSpc>
                <a:spcPct val="80000"/>
              </a:lnSpc>
            </a:pPr>
            <a:endParaRPr lang="en-US" sz="1400" b="1" dirty="0" smtClean="0"/>
          </a:p>
          <a:p>
            <a:pPr>
              <a:lnSpc>
                <a:spcPct val="80000"/>
              </a:lnSpc>
            </a:pPr>
            <a:endParaRPr lang="en-US" sz="1400" b="1" dirty="0"/>
          </a:p>
          <a:p>
            <a:pPr>
              <a:lnSpc>
                <a:spcPct val="80000"/>
              </a:lnSpc>
            </a:pPr>
            <a:endParaRPr lang="en-US" sz="1400" b="1" dirty="0" smtClean="0"/>
          </a:p>
          <a:p>
            <a:pPr>
              <a:lnSpc>
                <a:spcPct val="80000"/>
              </a:lnSpc>
            </a:pPr>
            <a:endParaRPr lang="en-US" sz="1400" b="1" dirty="0" smtClean="0"/>
          </a:p>
          <a:p>
            <a:pPr>
              <a:lnSpc>
                <a:spcPct val="80000"/>
              </a:lnSpc>
            </a:pPr>
            <a:r>
              <a:rPr lang="en-US" sz="1400" b="1" dirty="0" smtClean="0">
                <a:latin typeface="+mj-lt"/>
              </a:rPr>
              <a:t>Presented </a:t>
            </a:r>
            <a:r>
              <a:rPr lang="en-US" sz="1400" b="1" dirty="0">
                <a:latin typeface="+mj-lt"/>
              </a:rPr>
              <a:t>By</a:t>
            </a:r>
          </a:p>
          <a:p>
            <a:pPr>
              <a:lnSpc>
                <a:spcPct val="80000"/>
              </a:lnSpc>
            </a:pPr>
            <a:endParaRPr lang="en-US" sz="1400" b="1" dirty="0"/>
          </a:p>
          <a:p>
            <a:pPr>
              <a:lnSpc>
                <a:spcPct val="80000"/>
              </a:lnSpc>
            </a:pPr>
            <a:endParaRPr lang="en-US" sz="1400" dirty="0" smtClean="0"/>
          </a:p>
          <a:p>
            <a:pPr>
              <a:lnSpc>
                <a:spcPct val="80000"/>
              </a:lnSpc>
            </a:pPr>
            <a:endParaRPr lang="en-US" sz="1400" dirty="0"/>
          </a:p>
          <a:p>
            <a:pPr>
              <a:lnSpc>
                <a:spcPct val="80000"/>
              </a:lnSpc>
            </a:pPr>
            <a:endParaRPr lang="en-US" sz="1400" b="1" dirty="0" smtClean="0"/>
          </a:p>
          <a:p>
            <a:pPr>
              <a:lnSpc>
                <a:spcPct val="80000"/>
              </a:lnSpc>
            </a:pPr>
            <a:r>
              <a:rPr lang="en-US" sz="1400" b="1" dirty="0" smtClean="0">
                <a:latin typeface="+mj-lt"/>
              </a:rPr>
              <a:t>Deborah A. Austin, CTCP</a:t>
            </a:r>
            <a:endParaRPr lang="en-US" sz="1400" b="1" baseline="30000" dirty="0">
              <a:latin typeface="+mj-lt"/>
            </a:endParaRPr>
          </a:p>
          <a:p>
            <a:pPr>
              <a:lnSpc>
                <a:spcPct val="80000"/>
              </a:lnSpc>
            </a:pPr>
            <a:r>
              <a:rPr lang="en-US" sz="1400" dirty="0" smtClean="0">
                <a:latin typeface="+mj-lt"/>
              </a:rPr>
              <a:t>SVP, Trust Compliance</a:t>
            </a:r>
            <a:endParaRPr lang="en-US" sz="1400" dirty="0">
              <a:latin typeface="+mj-lt"/>
            </a:endParaRPr>
          </a:p>
          <a:p>
            <a:pPr>
              <a:lnSpc>
                <a:spcPct val="80000"/>
              </a:lnSpc>
            </a:pPr>
            <a:r>
              <a:rPr lang="en-US" sz="1400" dirty="0" smtClean="0">
                <a:latin typeface="+mj-lt"/>
              </a:rPr>
              <a:t>Union </a:t>
            </a:r>
            <a:r>
              <a:rPr lang="en-US" sz="1400" dirty="0" smtClean="0">
                <a:latin typeface="+mj-lt"/>
              </a:rPr>
              <a:t>Bank</a:t>
            </a:r>
            <a:endParaRPr lang="en-US" sz="1400" dirty="0">
              <a:latin typeface="+mj-lt"/>
            </a:endParaRPr>
          </a:p>
          <a:p>
            <a:pPr>
              <a:lnSpc>
                <a:spcPct val="80000"/>
              </a:lnSpc>
            </a:pPr>
            <a:endParaRPr lang="en-US" sz="1400" dirty="0"/>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2000"/>
                                        <p:tgtEl>
                                          <p:spTgt spid="2050"/>
                                        </p:tgtEl>
                                      </p:cBhvr>
                                    </p:animEffect>
                                  </p:childTnLst>
                                </p:cTn>
                              </p:par>
                            </p:childTnLst>
                          </p:cTn>
                        </p:par>
                        <p:par>
                          <p:cTn id="8" fill="hold">
                            <p:stCondLst>
                              <p:cond delay="2000"/>
                            </p:stCondLst>
                            <p:childTnLst>
                              <p:par>
                                <p:cTn id="9" presetID="42" presetClass="entr" presetSubtype="0" fill="hold" nodeType="afterEffect">
                                  <p:stCondLst>
                                    <p:cond delay="0"/>
                                  </p:stCondLst>
                                  <p:childTnLst>
                                    <p:set>
                                      <p:cBhvr>
                                        <p:cTn id="10" dur="1" fill="hold">
                                          <p:stCondLst>
                                            <p:cond delay="0"/>
                                          </p:stCondLst>
                                        </p:cTn>
                                        <p:tgtEl>
                                          <p:spTgt spid="2051">
                                            <p:txEl>
                                              <p:pRg st="7" end="7"/>
                                            </p:txEl>
                                          </p:spTgt>
                                        </p:tgtEl>
                                        <p:attrNameLst>
                                          <p:attrName>style.visibility</p:attrName>
                                        </p:attrNameLst>
                                      </p:cBhvr>
                                      <p:to>
                                        <p:strVal val="visible"/>
                                      </p:to>
                                    </p:set>
                                    <p:animEffect transition="in" filter="fade">
                                      <p:cBhvr>
                                        <p:cTn id="11" dur="3000"/>
                                        <p:tgtEl>
                                          <p:spTgt spid="2051">
                                            <p:txEl>
                                              <p:pRg st="7" end="7"/>
                                            </p:txEl>
                                          </p:spTgt>
                                        </p:tgtEl>
                                      </p:cBhvr>
                                    </p:animEffect>
                                    <p:anim calcmode="lin" valueType="num">
                                      <p:cBhvr>
                                        <p:cTn id="12" dur="3000" fill="hold"/>
                                        <p:tgtEl>
                                          <p:spTgt spid="2051">
                                            <p:txEl>
                                              <p:pRg st="7" end="7"/>
                                            </p:txEl>
                                          </p:spTgt>
                                        </p:tgtEl>
                                        <p:attrNameLst>
                                          <p:attrName>ppt_x</p:attrName>
                                        </p:attrNameLst>
                                      </p:cBhvr>
                                      <p:tavLst>
                                        <p:tav tm="0">
                                          <p:val>
                                            <p:strVal val="#ppt_x"/>
                                          </p:val>
                                        </p:tav>
                                        <p:tav tm="100000">
                                          <p:val>
                                            <p:strVal val="#ppt_x"/>
                                          </p:val>
                                        </p:tav>
                                      </p:tavLst>
                                    </p:anim>
                                    <p:anim calcmode="lin" valueType="num">
                                      <p:cBhvr>
                                        <p:cTn id="13" dur="3000" fill="hold"/>
                                        <p:tgtEl>
                                          <p:spTgt spid="2051">
                                            <p:txEl>
                                              <p:pRg st="7" end="7"/>
                                            </p:txEl>
                                          </p:spTgt>
                                        </p:tgtEl>
                                        <p:attrNameLst>
                                          <p:attrName>ppt_y</p:attrName>
                                        </p:attrNameLst>
                                      </p:cBhvr>
                                      <p:tavLst>
                                        <p:tav tm="0">
                                          <p:val>
                                            <p:strVal val="#ppt_y+.1"/>
                                          </p:val>
                                        </p:tav>
                                        <p:tav tm="100000">
                                          <p:val>
                                            <p:strVal val="#ppt_y"/>
                                          </p:val>
                                        </p:tav>
                                      </p:tavLst>
                                    </p:anim>
                                  </p:childTnLst>
                                </p:cTn>
                              </p:par>
                            </p:childTnLst>
                          </p:cTn>
                        </p:par>
                        <p:par>
                          <p:cTn id="14" fill="hold">
                            <p:stCondLst>
                              <p:cond delay="5000"/>
                            </p:stCondLst>
                            <p:childTnLst>
                              <p:par>
                                <p:cTn id="15" presetID="42" presetClass="entr" presetSubtype="0" fill="hold" nodeType="afterEffect">
                                  <p:stCondLst>
                                    <p:cond delay="0"/>
                                  </p:stCondLst>
                                  <p:childTnLst>
                                    <p:set>
                                      <p:cBhvr>
                                        <p:cTn id="16" dur="1" fill="hold">
                                          <p:stCondLst>
                                            <p:cond delay="0"/>
                                          </p:stCondLst>
                                        </p:cTn>
                                        <p:tgtEl>
                                          <p:spTgt spid="2051">
                                            <p:txEl>
                                              <p:pRg st="12" end="12"/>
                                            </p:txEl>
                                          </p:spTgt>
                                        </p:tgtEl>
                                        <p:attrNameLst>
                                          <p:attrName>style.visibility</p:attrName>
                                        </p:attrNameLst>
                                      </p:cBhvr>
                                      <p:to>
                                        <p:strVal val="visible"/>
                                      </p:to>
                                    </p:set>
                                    <p:animEffect transition="in" filter="fade">
                                      <p:cBhvr>
                                        <p:cTn id="17" dur="3000"/>
                                        <p:tgtEl>
                                          <p:spTgt spid="2051">
                                            <p:txEl>
                                              <p:pRg st="12" end="12"/>
                                            </p:txEl>
                                          </p:spTgt>
                                        </p:tgtEl>
                                      </p:cBhvr>
                                    </p:animEffect>
                                    <p:anim calcmode="lin" valueType="num">
                                      <p:cBhvr>
                                        <p:cTn id="18" dur="3000" fill="hold"/>
                                        <p:tgtEl>
                                          <p:spTgt spid="2051">
                                            <p:txEl>
                                              <p:pRg st="12" end="12"/>
                                            </p:txEl>
                                          </p:spTgt>
                                        </p:tgtEl>
                                        <p:attrNameLst>
                                          <p:attrName>ppt_x</p:attrName>
                                        </p:attrNameLst>
                                      </p:cBhvr>
                                      <p:tavLst>
                                        <p:tav tm="0">
                                          <p:val>
                                            <p:strVal val="#ppt_x"/>
                                          </p:val>
                                        </p:tav>
                                        <p:tav tm="100000">
                                          <p:val>
                                            <p:strVal val="#ppt_x"/>
                                          </p:val>
                                        </p:tav>
                                      </p:tavLst>
                                    </p:anim>
                                    <p:anim calcmode="lin" valueType="num">
                                      <p:cBhvr>
                                        <p:cTn id="19" dur="3000" fill="hold"/>
                                        <p:tgtEl>
                                          <p:spTgt spid="2051">
                                            <p:txEl>
                                              <p:pRg st="12" end="1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051">
                                            <p:txEl>
                                              <p:pRg st="13" end="13"/>
                                            </p:txEl>
                                          </p:spTgt>
                                        </p:tgtEl>
                                        <p:attrNameLst>
                                          <p:attrName>style.visibility</p:attrName>
                                        </p:attrNameLst>
                                      </p:cBhvr>
                                      <p:to>
                                        <p:strVal val="visible"/>
                                      </p:to>
                                    </p:set>
                                    <p:animEffect transition="in" filter="fade">
                                      <p:cBhvr>
                                        <p:cTn id="22" dur="3000"/>
                                        <p:tgtEl>
                                          <p:spTgt spid="2051">
                                            <p:txEl>
                                              <p:pRg st="13" end="13"/>
                                            </p:txEl>
                                          </p:spTgt>
                                        </p:tgtEl>
                                      </p:cBhvr>
                                    </p:animEffect>
                                    <p:anim calcmode="lin" valueType="num">
                                      <p:cBhvr>
                                        <p:cTn id="23" dur="3000" fill="hold"/>
                                        <p:tgtEl>
                                          <p:spTgt spid="2051">
                                            <p:txEl>
                                              <p:pRg st="13" end="13"/>
                                            </p:txEl>
                                          </p:spTgt>
                                        </p:tgtEl>
                                        <p:attrNameLst>
                                          <p:attrName>ppt_x</p:attrName>
                                        </p:attrNameLst>
                                      </p:cBhvr>
                                      <p:tavLst>
                                        <p:tav tm="0">
                                          <p:val>
                                            <p:strVal val="#ppt_x"/>
                                          </p:val>
                                        </p:tav>
                                        <p:tav tm="100000">
                                          <p:val>
                                            <p:strVal val="#ppt_x"/>
                                          </p:val>
                                        </p:tav>
                                      </p:tavLst>
                                    </p:anim>
                                    <p:anim calcmode="lin" valueType="num">
                                      <p:cBhvr>
                                        <p:cTn id="24" dur="3000" fill="hold"/>
                                        <p:tgtEl>
                                          <p:spTgt spid="2051">
                                            <p:txEl>
                                              <p:pRg st="13" end="1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051">
                                            <p:txEl>
                                              <p:pRg st="14" end="14"/>
                                            </p:txEl>
                                          </p:spTgt>
                                        </p:tgtEl>
                                        <p:attrNameLst>
                                          <p:attrName>style.visibility</p:attrName>
                                        </p:attrNameLst>
                                      </p:cBhvr>
                                      <p:to>
                                        <p:strVal val="visible"/>
                                      </p:to>
                                    </p:set>
                                    <p:animEffect transition="in" filter="fade">
                                      <p:cBhvr>
                                        <p:cTn id="27" dur="3000"/>
                                        <p:tgtEl>
                                          <p:spTgt spid="2051">
                                            <p:txEl>
                                              <p:pRg st="14" end="14"/>
                                            </p:txEl>
                                          </p:spTgt>
                                        </p:tgtEl>
                                      </p:cBhvr>
                                    </p:animEffect>
                                    <p:anim calcmode="lin" valueType="num">
                                      <p:cBhvr>
                                        <p:cTn id="28" dur="3000" fill="hold"/>
                                        <p:tgtEl>
                                          <p:spTgt spid="2051">
                                            <p:txEl>
                                              <p:pRg st="14" end="14"/>
                                            </p:txEl>
                                          </p:spTgt>
                                        </p:tgtEl>
                                        <p:attrNameLst>
                                          <p:attrName>ppt_x</p:attrName>
                                        </p:attrNameLst>
                                      </p:cBhvr>
                                      <p:tavLst>
                                        <p:tav tm="0">
                                          <p:val>
                                            <p:strVal val="#ppt_x"/>
                                          </p:val>
                                        </p:tav>
                                        <p:tav tm="100000">
                                          <p:val>
                                            <p:strVal val="#ppt_x"/>
                                          </p:val>
                                        </p:tav>
                                      </p:tavLst>
                                    </p:anim>
                                    <p:anim calcmode="lin" valueType="num">
                                      <p:cBhvr>
                                        <p:cTn id="29" dur="3000" fill="hold"/>
                                        <p:tgtEl>
                                          <p:spTgt spid="2051">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3800"/>
              <a:t>Potential Liability</a:t>
            </a:r>
          </a:p>
        </p:txBody>
      </p:sp>
      <p:sp>
        <p:nvSpPr>
          <p:cNvPr id="17411" name="Rectangle 3"/>
          <p:cNvSpPr>
            <a:spLocks noGrp="1" noChangeArrowheads="1"/>
          </p:cNvSpPr>
          <p:nvPr>
            <p:ph idx="1"/>
          </p:nvPr>
        </p:nvSpPr>
        <p:spPr/>
        <p:txBody>
          <a:bodyPr/>
          <a:lstStyle/>
          <a:p>
            <a:pPr>
              <a:lnSpc>
                <a:spcPct val="90000"/>
              </a:lnSpc>
            </a:pPr>
            <a:r>
              <a:rPr lang="en-US" sz="2000" dirty="0">
                <a:latin typeface="+mj-lt"/>
              </a:rPr>
              <a:t>The courts have long held that fiduciary transactions not made at "arms-length" may be set aside at the request of a beneficiary. This presumes the beneficiary was </a:t>
            </a:r>
            <a:r>
              <a:rPr lang="en-US" sz="2000" b="1" i="1" dirty="0">
                <a:latin typeface="+mj-lt"/>
              </a:rPr>
              <a:t>harmed</a:t>
            </a:r>
            <a:r>
              <a:rPr lang="en-US" sz="2000" dirty="0">
                <a:latin typeface="+mj-lt"/>
              </a:rPr>
              <a:t> by such transaction and, therefore, the fiduciary assumes the consequences of that harm. Consequently, a fiduciary effectively </a:t>
            </a:r>
            <a:r>
              <a:rPr lang="en-US" sz="2000" i="1" dirty="0">
                <a:latin typeface="+mj-lt"/>
              </a:rPr>
              <a:t>"underwrites"</a:t>
            </a:r>
            <a:r>
              <a:rPr lang="en-US" sz="2000" dirty="0">
                <a:latin typeface="+mj-lt"/>
              </a:rPr>
              <a:t> transactions involving conflicts of interest.  (FDIC Manual)</a:t>
            </a:r>
          </a:p>
          <a:p>
            <a:pPr>
              <a:lnSpc>
                <a:spcPct val="90000"/>
              </a:lnSpc>
            </a:pPr>
            <a:r>
              <a:rPr lang="en-US" sz="2000" dirty="0">
                <a:latin typeface="+mj-lt"/>
              </a:rPr>
              <a:t>Transactions involving self-dealing may be “set aside” within a reasonable time after notice at the insistence of the beneficiary, therefore, a fiduciary may be liable for damages, resulting from, among other things, depreciation or loss of income.  (FDIC Manual)</a:t>
            </a:r>
          </a:p>
        </p:txBody>
      </p:sp>
      <p:sp>
        <p:nvSpPr>
          <p:cNvPr id="5" name="Slide Number Placeholder 5"/>
          <p:cNvSpPr>
            <a:spLocks noGrp="1"/>
          </p:cNvSpPr>
          <p:nvPr>
            <p:ph type="sldNum" sz="quarter" idx="12"/>
          </p:nvPr>
        </p:nvSpPr>
        <p:spPr/>
        <p:txBody>
          <a:bodyPr/>
          <a:lstStyle/>
          <a:p>
            <a:fld id="{A7797EC5-7256-47C9-98CD-F91F2C716B90}" type="slidenum">
              <a:rPr lang="en-US"/>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0ACF4098-EA8B-495C-8462-5361362A382D}" type="slidenum">
              <a:rPr lang="en-US"/>
              <a:pPr/>
              <a:t>11</a:t>
            </a:fld>
            <a:endParaRPr lang="en-US"/>
          </a:p>
        </p:txBody>
      </p:sp>
      <p:pic>
        <p:nvPicPr>
          <p:cNvPr id="31753" name="Picture 9"/>
          <p:cNvPicPr>
            <a:picLocks noChangeAspect="1" noChangeArrowheads="1"/>
          </p:cNvPicPr>
          <p:nvPr/>
        </p:nvPicPr>
        <p:blipFill>
          <a:blip r:embed="rId2" cstate="print"/>
          <a:srcRect/>
          <a:stretch>
            <a:fillRect/>
          </a:stretch>
        </p:blipFill>
        <p:spPr bwMode="auto">
          <a:xfrm>
            <a:off x="2133600" y="1295400"/>
            <a:ext cx="4962525" cy="4933950"/>
          </a:xfrm>
          <a:prstGeom prst="rect">
            <a:avLst/>
          </a:prstGeom>
          <a:noFill/>
        </p:spPr>
      </p:pic>
      <p:sp>
        <p:nvSpPr>
          <p:cNvPr id="31754" name="Text Box 10"/>
          <p:cNvSpPr txBox="1">
            <a:spLocks noChangeArrowheads="1"/>
          </p:cNvSpPr>
          <p:nvPr/>
        </p:nvSpPr>
        <p:spPr bwMode="auto">
          <a:xfrm>
            <a:off x="2971800" y="5364163"/>
            <a:ext cx="3200400" cy="350837"/>
          </a:xfrm>
          <a:prstGeom prst="rect">
            <a:avLst/>
          </a:prstGeom>
          <a:noFill/>
          <a:ln w="9525">
            <a:noFill/>
            <a:miter lim="800000"/>
            <a:headEnd/>
            <a:tailEnd/>
          </a:ln>
          <a:effectLst/>
        </p:spPr>
        <p:txBody>
          <a:bodyPr>
            <a:spAutoFit/>
          </a:bodyPr>
          <a:lstStyle/>
          <a:p>
            <a:pPr algn="ctr">
              <a:spcBef>
                <a:spcPct val="50000"/>
              </a:spcBef>
            </a:pPr>
            <a:r>
              <a:rPr lang="en-US" sz="1700"/>
              <a:t>Policies and Procedures</a:t>
            </a:r>
          </a:p>
        </p:txBody>
      </p:sp>
      <p:sp>
        <p:nvSpPr>
          <p:cNvPr id="31755" name="Text Box 11"/>
          <p:cNvSpPr txBox="1">
            <a:spLocks noChangeArrowheads="1"/>
          </p:cNvSpPr>
          <p:nvPr/>
        </p:nvSpPr>
        <p:spPr bwMode="auto">
          <a:xfrm>
            <a:off x="3276600" y="4144963"/>
            <a:ext cx="2590800" cy="350837"/>
          </a:xfrm>
          <a:prstGeom prst="rect">
            <a:avLst/>
          </a:prstGeom>
          <a:noFill/>
          <a:ln w="9525">
            <a:noFill/>
            <a:miter lim="800000"/>
            <a:headEnd/>
            <a:tailEnd/>
          </a:ln>
          <a:effectLst/>
        </p:spPr>
        <p:txBody>
          <a:bodyPr>
            <a:spAutoFit/>
          </a:bodyPr>
          <a:lstStyle/>
          <a:p>
            <a:pPr algn="ctr">
              <a:spcBef>
                <a:spcPct val="50000"/>
              </a:spcBef>
            </a:pPr>
            <a:r>
              <a:rPr lang="en-US" sz="1700" dirty="0"/>
              <a:t>Rules and Regulations</a:t>
            </a:r>
          </a:p>
        </p:txBody>
      </p:sp>
      <p:sp>
        <p:nvSpPr>
          <p:cNvPr id="31756" name="Text Box 12"/>
          <p:cNvSpPr txBox="1">
            <a:spLocks noChangeArrowheads="1"/>
          </p:cNvSpPr>
          <p:nvPr/>
        </p:nvSpPr>
        <p:spPr bwMode="auto">
          <a:xfrm>
            <a:off x="3657600" y="2971800"/>
            <a:ext cx="1752600" cy="609600"/>
          </a:xfrm>
          <a:prstGeom prst="rect">
            <a:avLst/>
          </a:prstGeom>
          <a:noFill/>
          <a:ln w="9525">
            <a:noFill/>
            <a:miter lim="800000"/>
            <a:headEnd/>
            <a:tailEnd/>
          </a:ln>
          <a:effectLst/>
        </p:spPr>
        <p:txBody>
          <a:bodyPr>
            <a:spAutoFit/>
          </a:bodyPr>
          <a:lstStyle/>
          <a:p>
            <a:pPr algn="ctr">
              <a:spcBef>
                <a:spcPct val="50000"/>
              </a:spcBef>
            </a:pPr>
            <a:r>
              <a:rPr lang="en-US" sz="1700"/>
              <a:t>State and Federal Laws</a:t>
            </a:r>
          </a:p>
        </p:txBody>
      </p:sp>
      <p:sp>
        <p:nvSpPr>
          <p:cNvPr id="31757" name="Text Box 13"/>
          <p:cNvSpPr txBox="1">
            <a:spLocks noChangeArrowheads="1"/>
          </p:cNvSpPr>
          <p:nvPr/>
        </p:nvSpPr>
        <p:spPr bwMode="auto">
          <a:xfrm>
            <a:off x="3962400" y="2133600"/>
            <a:ext cx="1219200" cy="609600"/>
          </a:xfrm>
          <a:prstGeom prst="rect">
            <a:avLst/>
          </a:prstGeom>
          <a:noFill/>
          <a:ln w="9525">
            <a:noFill/>
            <a:miter lim="800000"/>
            <a:headEnd/>
            <a:tailEnd/>
          </a:ln>
          <a:effectLst/>
        </p:spPr>
        <p:txBody>
          <a:bodyPr>
            <a:spAutoFit/>
          </a:bodyPr>
          <a:lstStyle/>
          <a:p>
            <a:pPr algn="ctr">
              <a:spcBef>
                <a:spcPct val="50000"/>
              </a:spcBef>
            </a:pPr>
            <a:r>
              <a:rPr lang="en-US" sz="1700"/>
              <a:t>Common Law</a:t>
            </a:r>
          </a:p>
        </p:txBody>
      </p:sp>
      <p:sp>
        <p:nvSpPr>
          <p:cNvPr id="31758" name="Text Box 14"/>
          <p:cNvSpPr txBox="1">
            <a:spLocks noChangeArrowheads="1"/>
          </p:cNvSpPr>
          <p:nvPr/>
        </p:nvSpPr>
        <p:spPr bwMode="auto">
          <a:xfrm>
            <a:off x="762000" y="304800"/>
            <a:ext cx="7620000" cy="671513"/>
          </a:xfrm>
          <a:prstGeom prst="rect">
            <a:avLst/>
          </a:prstGeom>
          <a:noFill/>
          <a:ln w="9525">
            <a:noFill/>
            <a:miter lim="800000"/>
            <a:headEnd/>
            <a:tailEnd/>
          </a:ln>
          <a:effectLst/>
        </p:spPr>
        <p:txBody>
          <a:bodyPr>
            <a:spAutoFit/>
          </a:bodyPr>
          <a:lstStyle/>
          <a:p>
            <a:pPr algn="ctr">
              <a:spcBef>
                <a:spcPct val="50000"/>
              </a:spcBef>
            </a:pPr>
            <a:r>
              <a:rPr lang="en-US" sz="3800"/>
              <a:t>Legal and Regulatory Hierarchy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normAutofit fontScale="90000"/>
          </a:bodyPr>
          <a:lstStyle/>
          <a:p>
            <a:r>
              <a:rPr lang="en-US" smtClean="0"/>
              <a:t>GOVERNANCE</a:t>
            </a:r>
          </a:p>
        </p:txBody>
      </p:sp>
      <p:sp>
        <p:nvSpPr>
          <p:cNvPr id="10244" name="Rectangle 3"/>
          <p:cNvSpPr>
            <a:spLocks noGrp="1" noChangeArrowheads="1"/>
          </p:cNvSpPr>
          <p:nvPr>
            <p:ph type="body" sz="half" idx="1"/>
          </p:nvPr>
        </p:nvSpPr>
        <p:spPr>
          <a:xfrm>
            <a:off x="630671" y="1127280"/>
            <a:ext cx="3882159" cy="238136"/>
          </a:xfrm>
        </p:spPr>
        <p:txBody>
          <a:bodyPr>
            <a:normAutofit fontScale="77500" lnSpcReduction="20000"/>
          </a:bodyPr>
          <a:lstStyle/>
          <a:p>
            <a:pPr>
              <a:buFont typeface="Wingdings" pitchFamily="2" charset="2"/>
              <a:buNone/>
            </a:pPr>
            <a:r>
              <a:rPr lang="en-US" sz="1500" b="1" dirty="0" smtClean="0"/>
              <a:t>INTERNAL GOVERNANCE REQUIREMENTS</a:t>
            </a:r>
          </a:p>
        </p:txBody>
      </p:sp>
      <p:graphicFrame>
        <p:nvGraphicFramePr>
          <p:cNvPr id="802874" name="Group 58"/>
          <p:cNvGraphicFramePr>
            <a:graphicFrameLocks noGrp="1"/>
          </p:cNvGraphicFramePr>
          <p:nvPr>
            <p:ph sz="half" idx="2"/>
          </p:nvPr>
        </p:nvGraphicFramePr>
        <p:xfrm>
          <a:off x="2607831" y="1744267"/>
          <a:ext cx="4494068" cy="4121440"/>
        </p:xfrm>
        <a:graphic>
          <a:graphicData uri="http://schemas.openxmlformats.org/drawingml/2006/table">
            <a:tbl>
              <a:tblPr/>
              <a:tblGrid>
                <a:gridCol w="1418647"/>
                <a:gridCol w="3075421"/>
              </a:tblGrid>
              <a:tr h="519569">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REGULATOR</a:t>
                      </a:r>
                    </a:p>
                  </a:txBody>
                  <a:tcPr marL="32727" marR="32727" marT="45586" marB="455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MISSION </a:t>
                      </a:r>
                    </a:p>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REQUIREMENTS</a:t>
                      </a:r>
                    </a:p>
                  </a:txBody>
                  <a:tcPr marL="32727" marR="32727" marT="45586" marB="455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7403">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OCC</a:t>
                      </a:r>
                    </a:p>
                  </a:txBody>
                  <a:tcPr marL="32727" marR="32727" marT="45586" marB="455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Safety &amp; Soundness</a:t>
                      </a:r>
                    </a:p>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     Written Policies &amp; Procedures</a:t>
                      </a:r>
                    </a:p>
                  </a:txBody>
                  <a:tcPr marL="32727" marR="32727" marT="45586" marB="455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5857">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OTS</a:t>
                      </a:r>
                    </a:p>
                  </a:txBody>
                  <a:tcPr marL="32727" marR="32727" marT="45586" marB="455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Safety &amp; Soundness for Consumers</a:t>
                      </a:r>
                    </a:p>
                  </a:txBody>
                  <a:tcPr marL="32727" marR="32727" marT="45586" marB="455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5846">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FRB</a:t>
                      </a:r>
                    </a:p>
                  </a:txBody>
                  <a:tcPr marL="32727" marR="32727" marT="45586" marB="455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Service member Commercial Banks; Supervise banking system for Safety &amp; Soundness</a:t>
                      </a:r>
                    </a:p>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    </a:t>
                      </a:r>
                    </a:p>
                  </a:txBody>
                  <a:tcPr marL="32727" marR="32727" marT="45586" marB="455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1862">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FINRA</a:t>
                      </a:r>
                    </a:p>
                  </a:txBody>
                  <a:tcPr marL="32727" marR="32727" marT="45586" marB="455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SRO/Self Regulating Organization</a:t>
                      </a:r>
                    </a:p>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Protect Investors &amp; Maintain Fairness in Open Market</a:t>
                      </a:r>
                    </a:p>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       </a:t>
                      </a:r>
                    </a:p>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marL="32727" marR="32727" marT="45586" marB="455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7193">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SEC</a:t>
                      </a:r>
                    </a:p>
                  </a:txBody>
                  <a:tcPr marL="32727" marR="32727" marT="45586" marB="455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Protect the Shareholders</a:t>
                      </a:r>
                    </a:p>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     CCO</a:t>
                      </a:r>
                    </a:p>
                    <a:p>
                      <a:pPr marL="0" marR="0" lvl="0" indent="0" algn="l" defTabSz="838200" rtl="0" eaLnBrk="0" fontAlgn="base" latinLnBrk="0" hangingPunct="0">
                        <a:lnSpc>
                          <a:spcPct val="100000"/>
                        </a:lnSpc>
                        <a:spcBef>
                          <a:spcPct val="0"/>
                        </a:spcBef>
                        <a:spcAft>
                          <a:spcPct val="0"/>
                        </a:spcAft>
                        <a:buClr>
                          <a:srgbClr val="000099"/>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     Written Compliance Program</a:t>
                      </a:r>
                    </a:p>
                  </a:txBody>
                  <a:tcPr marL="32727" marR="32727" marT="45586" marB="455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42" name="Slide Number Placeholder 4"/>
          <p:cNvSpPr>
            <a:spLocks noGrp="1"/>
          </p:cNvSpPr>
          <p:nvPr>
            <p:ph type="sldNum" sz="quarter" idx="10"/>
          </p:nvPr>
        </p:nvSpPr>
        <p:spPr>
          <a:noFill/>
        </p:spPr>
        <p:txBody>
          <a:bodyPr/>
          <a:lstStyle/>
          <a:p>
            <a:pPr defTabSz="769532"/>
            <a:fld id="{708198F3-D77A-4705-A245-808D3ACB2BD4}" type="slidenum">
              <a:rPr lang="en-GB" altLang="en-US"/>
              <a:pPr defTabSz="769532"/>
              <a:t>12</a:t>
            </a:fld>
            <a:endParaRPr lang="en-GB"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r>
              <a:rPr lang="en-US" sz="3800" dirty="0" smtClean="0"/>
              <a:t>Pertinent</a:t>
            </a:r>
            <a:r>
              <a:rPr lang="en-US" sz="3800" dirty="0"/>
              <a:t/>
            </a:r>
            <a:br>
              <a:rPr lang="en-US" sz="3800" dirty="0"/>
            </a:br>
            <a:r>
              <a:rPr lang="en-US" sz="3800" dirty="0"/>
              <a:t> OCC </a:t>
            </a:r>
            <a:r>
              <a:rPr lang="en-US" sz="3800" dirty="0" smtClean="0"/>
              <a:t>Regulation</a:t>
            </a:r>
            <a:endParaRPr lang="en-US" sz="3800" dirty="0"/>
          </a:p>
        </p:txBody>
      </p:sp>
      <p:sp>
        <p:nvSpPr>
          <p:cNvPr id="27651" name="Rectangle 3"/>
          <p:cNvSpPr>
            <a:spLocks noGrp="1" noChangeArrowheads="1"/>
          </p:cNvSpPr>
          <p:nvPr>
            <p:ph idx="1"/>
          </p:nvPr>
        </p:nvSpPr>
        <p:spPr/>
        <p:txBody>
          <a:bodyPr/>
          <a:lstStyle/>
          <a:p>
            <a:r>
              <a:rPr lang="en-US" sz="1800" b="1" dirty="0">
                <a:latin typeface="+mj-lt"/>
              </a:rPr>
              <a:t>12 CFR 9.12 – Self-Dealing and Conflicts of Interest</a:t>
            </a:r>
          </a:p>
          <a:p>
            <a:pPr lvl="1"/>
            <a:r>
              <a:rPr lang="en-US" sz="1600" dirty="0">
                <a:latin typeface="+mj-lt"/>
              </a:rPr>
              <a:t>Discretionary investments in the stock or obligations of the bank or an affiliate (including their respective directors, officers and employees) are only permitted if authorized by applicable law – 12 CFR 9.12(a)(1)</a:t>
            </a:r>
          </a:p>
          <a:p>
            <a:pPr lvl="1"/>
            <a:r>
              <a:rPr lang="en-US" sz="1600" dirty="0">
                <a:latin typeface="+mj-lt"/>
              </a:rPr>
              <a:t>Discretionary loans, sales or transfers of assets from fiduciary accounts to the bank or an affiliate (including their respective directors, officers and employees) are only permitted if authorized by applicable law – 12 CFR 9.12(b)(1)</a:t>
            </a:r>
          </a:p>
          <a:p>
            <a:pPr lvl="1"/>
            <a:r>
              <a:rPr lang="en-US" sz="1600" dirty="0">
                <a:latin typeface="+mj-lt"/>
              </a:rPr>
              <a:t>Loans from fiduciary accounts to bank directors, officers, or employees are strictly prohibited – 12 CFR 9.12(b)(1)</a:t>
            </a:r>
          </a:p>
          <a:p>
            <a:pPr lvl="1"/>
            <a:r>
              <a:rPr lang="en-US" sz="1600" dirty="0">
                <a:latin typeface="+mj-lt"/>
              </a:rPr>
              <a:t>Loans from the bank to fiduciary accounts are permitted if the transaction is fair to the account and not prohibited by applicable law – 12 CFR 9.12(c)</a:t>
            </a:r>
          </a:p>
          <a:p>
            <a:endParaRPr lang="en-US" sz="1600" dirty="0"/>
          </a:p>
          <a:p>
            <a:pPr lvl="1"/>
            <a:endParaRPr lang="en-US" sz="1600" dirty="0"/>
          </a:p>
        </p:txBody>
      </p:sp>
      <p:sp>
        <p:nvSpPr>
          <p:cNvPr id="5" name="Slide Number Placeholder 5"/>
          <p:cNvSpPr>
            <a:spLocks noGrp="1"/>
          </p:cNvSpPr>
          <p:nvPr>
            <p:ph type="sldNum" sz="quarter" idx="12"/>
          </p:nvPr>
        </p:nvSpPr>
        <p:spPr/>
        <p:txBody>
          <a:bodyPr/>
          <a:lstStyle/>
          <a:p>
            <a:fld id="{FC9F86DF-1759-4C58-BC9D-2F3B9C36F585}"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3800" dirty="0"/>
              <a:t>Notable Federal Laws</a:t>
            </a:r>
          </a:p>
        </p:txBody>
      </p:sp>
      <p:sp>
        <p:nvSpPr>
          <p:cNvPr id="36867" name="Rectangle 3"/>
          <p:cNvSpPr>
            <a:spLocks noGrp="1" noChangeArrowheads="1"/>
          </p:cNvSpPr>
          <p:nvPr>
            <p:ph idx="1"/>
          </p:nvPr>
        </p:nvSpPr>
        <p:spPr/>
        <p:txBody>
          <a:bodyPr/>
          <a:lstStyle/>
          <a:p>
            <a:pPr>
              <a:lnSpc>
                <a:spcPct val="80000"/>
              </a:lnSpc>
            </a:pPr>
            <a:r>
              <a:rPr lang="en-US" sz="1600" b="1" dirty="0">
                <a:latin typeface="+mj-lt"/>
              </a:rPr>
              <a:t>12 USC 92a(h) - Loans of Trust Funds to Officers and Employees Prohibited; Penalties</a:t>
            </a:r>
            <a:r>
              <a:rPr lang="en-US" sz="1600" dirty="0">
                <a:latin typeface="+mj-lt"/>
              </a:rPr>
              <a:t> </a:t>
            </a:r>
            <a:endParaRPr lang="en-US" sz="1600" b="1" dirty="0">
              <a:latin typeface="+mj-lt"/>
            </a:endParaRPr>
          </a:p>
          <a:p>
            <a:pPr lvl="1">
              <a:lnSpc>
                <a:spcPct val="80000"/>
              </a:lnSpc>
            </a:pPr>
            <a:r>
              <a:rPr lang="en-US" sz="1600" dirty="0">
                <a:latin typeface="+mj-lt"/>
              </a:rPr>
              <a:t>National bank is strictly prohibited from lending funds from the fiduciary accounts it administers to the bank’s officers, directors, or employees.</a:t>
            </a:r>
          </a:p>
          <a:p>
            <a:pPr lvl="1">
              <a:lnSpc>
                <a:spcPct val="80000"/>
              </a:lnSpc>
            </a:pPr>
            <a:r>
              <a:rPr lang="en-US" sz="1600" dirty="0">
                <a:latin typeface="+mj-lt"/>
              </a:rPr>
              <a:t>If any bank officer, director, or employee makes or receives any such loan, that person may be fined up to $5,000, imprisoned, or both.</a:t>
            </a:r>
          </a:p>
          <a:p>
            <a:pPr lvl="1">
              <a:lnSpc>
                <a:spcPct val="80000"/>
              </a:lnSpc>
            </a:pPr>
            <a:r>
              <a:rPr lang="en-US" sz="1600" dirty="0">
                <a:latin typeface="+mj-lt"/>
              </a:rPr>
              <a:t>The regulators may bring enforcement actions against the bank and its officers, directors, and employees, including the imposition of civil money penalties.</a:t>
            </a:r>
          </a:p>
          <a:p>
            <a:pPr lvl="1">
              <a:lnSpc>
                <a:spcPct val="80000"/>
              </a:lnSpc>
            </a:pPr>
            <a:r>
              <a:rPr lang="en-US" sz="1600" dirty="0">
                <a:latin typeface="+mj-lt"/>
              </a:rPr>
              <a:t>No exceptions to this prohibition are allowed under 12 USC 92a(h). The statute prevails over any instrument authority, beneficiary consent, or court order purporting to authorize the transaction.</a:t>
            </a:r>
          </a:p>
          <a:p>
            <a:pPr lvl="1">
              <a:lnSpc>
                <a:spcPct val="80000"/>
              </a:lnSpc>
            </a:pPr>
            <a:r>
              <a:rPr lang="en-US" sz="1600" dirty="0">
                <a:latin typeface="+mj-lt"/>
              </a:rPr>
              <a:t>The strict statutory prohibition (carrying criminal sanctions) against lending trust assets to bank employees and insiders does not extend to their related interests or to bank affiliates.</a:t>
            </a:r>
          </a:p>
          <a:p>
            <a:pPr lvl="1">
              <a:lnSpc>
                <a:spcPct val="80000"/>
              </a:lnSpc>
            </a:pPr>
            <a:r>
              <a:rPr lang="en-US" sz="1600" dirty="0">
                <a:latin typeface="+mj-lt"/>
              </a:rPr>
              <a:t>Obligations of directors, officers, or employees received in kind are not prohibited by 12 USC 92a(h) unless they are renewed or carried past due at the bank’s discretion.</a:t>
            </a:r>
          </a:p>
          <a:p>
            <a:pPr lvl="1">
              <a:lnSpc>
                <a:spcPct val="80000"/>
              </a:lnSpc>
            </a:pPr>
            <a:r>
              <a:rPr lang="en-US" sz="1600" dirty="0">
                <a:latin typeface="+mj-lt"/>
              </a:rPr>
              <a:t>Demand loans of directors, officers, or employees received in kind should be paid within a reasonable time.</a:t>
            </a:r>
            <a:endParaRPr lang="en-US" sz="1000" dirty="0">
              <a:latin typeface="+mj-lt"/>
            </a:endParaRPr>
          </a:p>
        </p:txBody>
      </p:sp>
      <p:sp>
        <p:nvSpPr>
          <p:cNvPr id="5" name="Slide Number Placeholder 5"/>
          <p:cNvSpPr>
            <a:spLocks noGrp="1"/>
          </p:cNvSpPr>
          <p:nvPr>
            <p:ph type="sldNum" sz="quarter" idx="12"/>
          </p:nvPr>
        </p:nvSpPr>
        <p:spPr/>
        <p:txBody>
          <a:bodyPr/>
          <a:lstStyle/>
          <a:p>
            <a:fld id="{E906F92D-93ED-4ADA-B49A-902B9D5EF884}" type="slidenum">
              <a:rPr lang="en-US"/>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3800"/>
              <a:t>Notable Federal Laws (Cont.)</a:t>
            </a:r>
          </a:p>
        </p:txBody>
      </p:sp>
      <p:sp>
        <p:nvSpPr>
          <p:cNvPr id="37891" name="Rectangle 3"/>
          <p:cNvSpPr>
            <a:spLocks noGrp="1" noChangeArrowheads="1"/>
          </p:cNvSpPr>
          <p:nvPr>
            <p:ph idx="1"/>
          </p:nvPr>
        </p:nvSpPr>
        <p:spPr/>
        <p:txBody>
          <a:bodyPr>
            <a:normAutofit/>
          </a:bodyPr>
          <a:lstStyle/>
          <a:p>
            <a:r>
              <a:rPr lang="en-US" sz="1800" b="1" dirty="0">
                <a:latin typeface="+mj-lt"/>
              </a:rPr>
              <a:t>29 USC Ch. 18 - Employee Retirement Income Security Act (ERISA)</a:t>
            </a:r>
          </a:p>
          <a:p>
            <a:pPr lvl="1"/>
            <a:r>
              <a:rPr lang="en-US" sz="1600" dirty="0">
                <a:latin typeface="+mj-lt"/>
              </a:rPr>
              <a:t>The primary objective of ERISA is to protect the rights and interests of employee benefit plan participants and their beneficiaries. </a:t>
            </a:r>
          </a:p>
          <a:p>
            <a:pPr lvl="1"/>
            <a:r>
              <a:rPr lang="en-US" sz="1600" dirty="0">
                <a:latin typeface="+mj-lt"/>
              </a:rPr>
              <a:t>Two government agencies are primarily responsible for administration and enforcement of ERISA.</a:t>
            </a:r>
          </a:p>
          <a:p>
            <a:pPr lvl="2"/>
            <a:r>
              <a:rPr lang="en-US" sz="1400" dirty="0">
                <a:latin typeface="+mj-lt"/>
              </a:rPr>
              <a:t>The Department of Labor is responsible for interpreting and enforcing fiduciary provisions of ERISA and also interprets those sections of the Internal Revenue Code dealing with fiduciary requirements for employee benefit plans.</a:t>
            </a:r>
          </a:p>
          <a:p>
            <a:pPr lvl="2"/>
            <a:r>
              <a:rPr lang="en-US" sz="1400" dirty="0">
                <a:latin typeface="+mj-lt"/>
              </a:rPr>
              <a:t>The IRS is responsible for IRAs, Keogh accounts that cover only the individual/employer, and various tax-related provisions of the Internal Revenue Code.</a:t>
            </a:r>
          </a:p>
          <a:p>
            <a:pPr lvl="1"/>
            <a:r>
              <a:rPr lang="en-US" sz="1600" dirty="0">
                <a:latin typeface="+mj-lt"/>
              </a:rPr>
              <a:t>Commonly referenced sections of ERISA</a:t>
            </a:r>
          </a:p>
          <a:p>
            <a:pPr lvl="2"/>
            <a:r>
              <a:rPr lang="en-US" sz="1400" dirty="0">
                <a:latin typeface="+mj-lt"/>
              </a:rPr>
              <a:t>Section 1104 - Fiduciary duties</a:t>
            </a:r>
          </a:p>
          <a:p>
            <a:pPr lvl="2"/>
            <a:r>
              <a:rPr lang="en-US" sz="1400" dirty="0">
                <a:latin typeface="+mj-lt"/>
              </a:rPr>
              <a:t>Section 1105 - Liability for breach of co-fiduciary</a:t>
            </a:r>
          </a:p>
          <a:p>
            <a:pPr lvl="2"/>
            <a:r>
              <a:rPr lang="en-US" sz="1400" dirty="0">
                <a:latin typeface="+mj-lt"/>
              </a:rPr>
              <a:t>Section 1106 - Prohibited transactions</a:t>
            </a:r>
          </a:p>
          <a:p>
            <a:pPr lvl="2"/>
            <a:r>
              <a:rPr lang="en-US" sz="1400" dirty="0">
                <a:latin typeface="+mj-lt"/>
              </a:rPr>
              <a:t>Section 1107 - Limitations on acquisition and holding of employer securities </a:t>
            </a:r>
          </a:p>
          <a:p>
            <a:pPr lvl="2"/>
            <a:r>
              <a:rPr lang="en-US" sz="1400" dirty="0">
                <a:latin typeface="+mj-lt"/>
              </a:rPr>
              <a:t>Section 1108 - Exemptions from prohibited transactions </a:t>
            </a:r>
          </a:p>
          <a:p>
            <a:pPr lvl="2"/>
            <a:r>
              <a:rPr lang="en-US" sz="1400" dirty="0">
                <a:latin typeface="+mj-lt"/>
              </a:rPr>
              <a:t>Section 1109 - Liability for breach of fiduciary duty</a:t>
            </a:r>
            <a:endParaRPr lang="en-US" sz="1400" b="1" dirty="0">
              <a:latin typeface="+mj-lt"/>
            </a:endParaRPr>
          </a:p>
          <a:p>
            <a:pPr lvl="1"/>
            <a:endParaRPr lang="en-US" sz="1400" dirty="0"/>
          </a:p>
        </p:txBody>
      </p:sp>
      <p:sp>
        <p:nvSpPr>
          <p:cNvPr id="5" name="Slide Number Placeholder 5"/>
          <p:cNvSpPr>
            <a:spLocks noGrp="1"/>
          </p:cNvSpPr>
          <p:nvPr>
            <p:ph type="sldNum" sz="quarter" idx="12"/>
          </p:nvPr>
        </p:nvSpPr>
        <p:spPr/>
        <p:txBody>
          <a:bodyPr/>
          <a:lstStyle/>
          <a:p>
            <a:fld id="{5C2076C9-E21D-42E4-B240-C92A12FD132B}" type="slidenum">
              <a:rPr lang="en-US"/>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lIns="85570" tIns="42785" rIns="85570" bIns="42785"/>
          <a:lstStyle/>
          <a:p>
            <a:r>
              <a:rPr lang="en-US" smtClean="0"/>
              <a:t>POTENTIAL CONFLICT ISSUES</a:t>
            </a:r>
          </a:p>
        </p:txBody>
      </p:sp>
      <p:sp>
        <p:nvSpPr>
          <p:cNvPr id="20484" name="Rectangle 3"/>
          <p:cNvSpPr>
            <a:spLocks noGrp="1" noChangeArrowheads="1"/>
          </p:cNvSpPr>
          <p:nvPr>
            <p:ph idx="1"/>
          </p:nvPr>
        </p:nvSpPr>
        <p:spPr>
          <a:xfrm>
            <a:off x="480580" y="1295400"/>
            <a:ext cx="7902864" cy="4953000"/>
          </a:xfrm>
        </p:spPr>
        <p:txBody>
          <a:bodyPr lIns="85570" tIns="42785" rIns="85570" bIns="42785">
            <a:normAutofit/>
          </a:bodyPr>
          <a:lstStyle/>
          <a:p>
            <a:pPr>
              <a:lnSpc>
                <a:spcPct val="90000"/>
              </a:lnSpc>
            </a:pPr>
            <a:r>
              <a:rPr lang="en-US" sz="1700" dirty="0" smtClean="0">
                <a:latin typeface="+mj-lt"/>
              </a:rPr>
              <a:t>Incentive Plans</a:t>
            </a:r>
          </a:p>
          <a:p>
            <a:pPr lvl="1">
              <a:lnSpc>
                <a:spcPct val="90000"/>
              </a:lnSpc>
            </a:pPr>
            <a:r>
              <a:rPr lang="en-US" sz="1700" dirty="0" smtClean="0">
                <a:latin typeface="+mj-lt"/>
              </a:rPr>
              <a:t>Should not incent bad behavior such as offering higher commissions or rewards for specific, potentially unsuitable, products or services </a:t>
            </a:r>
          </a:p>
          <a:p>
            <a:pPr lvl="1">
              <a:lnSpc>
                <a:spcPct val="90000"/>
              </a:lnSpc>
            </a:pPr>
            <a:endParaRPr lang="en-US" sz="1700" dirty="0" smtClean="0">
              <a:latin typeface="+mj-lt"/>
            </a:endParaRPr>
          </a:p>
          <a:p>
            <a:pPr>
              <a:lnSpc>
                <a:spcPct val="90000"/>
              </a:lnSpc>
            </a:pPr>
            <a:r>
              <a:rPr lang="en-US" sz="1700" dirty="0" smtClean="0">
                <a:latin typeface="+mj-lt"/>
              </a:rPr>
              <a:t>Revenue-Sharing Arrangements (Internal and External)</a:t>
            </a:r>
          </a:p>
          <a:p>
            <a:pPr lvl="1">
              <a:lnSpc>
                <a:spcPct val="90000"/>
              </a:lnSpc>
            </a:pPr>
            <a:r>
              <a:rPr lang="en-US" sz="1700" dirty="0" smtClean="0">
                <a:latin typeface="+mj-lt"/>
              </a:rPr>
              <a:t>12b-1 and Shareholder Servicing Fees</a:t>
            </a:r>
          </a:p>
          <a:p>
            <a:pPr lvl="2">
              <a:lnSpc>
                <a:spcPct val="90000"/>
              </a:lnSpc>
            </a:pPr>
            <a:r>
              <a:rPr lang="en-US" sz="1700" dirty="0" smtClean="0">
                <a:latin typeface="+mj-lt"/>
              </a:rPr>
              <a:t>“Double dipping”; charging advisory fee for investments in own, related, or managed mutual funds</a:t>
            </a:r>
          </a:p>
          <a:p>
            <a:pPr lvl="1">
              <a:lnSpc>
                <a:spcPct val="90000"/>
              </a:lnSpc>
            </a:pPr>
            <a:r>
              <a:rPr lang="en-US" sz="1700" dirty="0" smtClean="0">
                <a:latin typeface="+mj-lt"/>
              </a:rPr>
              <a:t>Client fees and mutual fund fees</a:t>
            </a:r>
          </a:p>
          <a:p>
            <a:pPr lvl="2">
              <a:lnSpc>
                <a:spcPct val="90000"/>
              </a:lnSpc>
            </a:pPr>
            <a:r>
              <a:rPr lang="en-US" sz="1700" dirty="0" smtClean="0">
                <a:latin typeface="+mj-lt"/>
              </a:rPr>
              <a:t>Are services actually performed to earn revenue?</a:t>
            </a:r>
          </a:p>
          <a:p>
            <a:pPr lvl="1">
              <a:lnSpc>
                <a:spcPct val="90000"/>
              </a:lnSpc>
            </a:pPr>
            <a:r>
              <a:rPr lang="en-US" sz="1700" dirty="0" smtClean="0">
                <a:latin typeface="+mj-lt"/>
              </a:rPr>
              <a:t>Effective disclosure or discontinue</a:t>
            </a:r>
          </a:p>
          <a:p>
            <a:pPr lvl="1">
              <a:lnSpc>
                <a:spcPct val="90000"/>
              </a:lnSpc>
            </a:pPr>
            <a:endParaRPr lang="en-US" sz="1700" dirty="0" smtClean="0">
              <a:latin typeface="+mj-lt"/>
            </a:endParaRPr>
          </a:p>
          <a:p>
            <a:pPr>
              <a:lnSpc>
                <a:spcPct val="90000"/>
              </a:lnSpc>
            </a:pPr>
            <a:r>
              <a:rPr lang="en-US" sz="1700" dirty="0" smtClean="0">
                <a:latin typeface="+mj-lt"/>
              </a:rPr>
              <a:t>Products or Services Purchased Through Own-Bank or Through Affiliates</a:t>
            </a:r>
          </a:p>
          <a:p>
            <a:pPr lvl="1">
              <a:lnSpc>
                <a:spcPct val="90000"/>
              </a:lnSpc>
            </a:pPr>
            <a:r>
              <a:rPr lang="en-US" sz="1700" dirty="0" smtClean="0">
                <a:latin typeface="+mj-lt"/>
              </a:rPr>
              <a:t>Deposit products as investments, funds, market-linked CDs,</a:t>
            </a:r>
          </a:p>
          <a:p>
            <a:pPr lvl="1">
              <a:lnSpc>
                <a:spcPct val="90000"/>
              </a:lnSpc>
            </a:pPr>
            <a:r>
              <a:rPr lang="en-US" sz="1700" dirty="0" smtClean="0">
                <a:latin typeface="+mj-lt"/>
              </a:rPr>
              <a:t>Insurance</a:t>
            </a:r>
          </a:p>
          <a:p>
            <a:pPr lvl="1">
              <a:lnSpc>
                <a:spcPct val="90000"/>
              </a:lnSpc>
            </a:pPr>
            <a:r>
              <a:rPr lang="en-US" sz="1700" dirty="0" smtClean="0">
                <a:latin typeface="+mj-lt"/>
              </a:rPr>
              <a:t>Loans</a:t>
            </a:r>
          </a:p>
          <a:p>
            <a:pPr lvl="1">
              <a:lnSpc>
                <a:spcPct val="90000"/>
              </a:lnSpc>
            </a:pPr>
            <a:r>
              <a:rPr lang="en-US" sz="1700" dirty="0" smtClean="0">
                <a:latin typeface="+mj-lt"/>
              </a:rPr>
              <a:t>Other Investment Products or Services</a:t>
            </a:r>
          </a:p>
        </p:txBody>
      </p:sp>
      <p:sp>
        <p:nvSpPr>
          <p:cNvPr id="20482" name="Slide Number Placeholder 3"/>
          <p:cNvSpPr>
            <a:spLocks noGrp="1"/>
          </p:cNvSpPr>
          <p:nvPr>
            <p:ph type="sldNum" sz="quarter" idx="12"/>
          </p:nvPr>
        </p:nvSpPr>
        <p:spPr>
          <a:noFill/>
        </p:spPr>
        <p:txBody>
          <a:bodyPr lIns="85570" tIns="42785" rIns="85570" bIns="42785"/>
          <a:lstStyle/>
          <a:p>
            <a:pPr defTabSz="769532"/>
            <a:fld id="{8325DC16-DA98-467C-BC49-475E0C818366}" type="slidenum">
              <a:rPr lang="en-GB" altLang="en-US"/>
              <a:pPr defTabSz="769532"/>
              <a:t>16</a:t>
            </a:fld>
            <a:endParaRPr lang="en-GB"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lIns="85570" tIns="42785" rIns="85570" bIns="42785">
            <a:normAutofit/>
          </a:bodyPr>
          <a:lstStyle/>
          <a:p>
            <a:r>
              <a:rPr lang="en-US" smtClean="0"/>
              <a:t>POTENTIAL CONFLICT ISSUES – CONT.</a:t>
            </a:r>
          </a:p>
        </p:txBody>
      </p:sp>
      <p:sp>
        <p:nvSpPr>
          <p:cNvPr id="21508" name="Rectangle 3"/>
          <p:cNvSpPr>
            <a:spLocks noGrp="1" noChangeArrowheads="1"/>
          </p:cNvSpPr>
          <p:nvPr>
            <p:ph idx="1"/>
          </p:nvPr>
        </p:nvSpPr>
        <p:spPr>
          <a:xfrm>
            <a:off x="469034" y="1053057"/>
            <a:ext cx="7902864" cy="5423944"/>
          </a:xfrm>
        </p:spPr>
        <p:txBody>
          <a:bodyPr lIns="85570" tIns="42785" rIns="85570" bIns="42785"/>
          <a:lstStyle/>
          <a:p>
            <a:endParaRPr lang="en-US" sz="1700" dirty="0" smtClean="0"/>
          </a:p>
          <a:p>
            <a:endParaRPr lang="en-US" sz="1700" dirty="0" smtClean="0"/>
          </a:p>
          <a:p>
            <a:r>
              <a:rPr lang="en-US" sz="1700" dirty="0" smtClean="0">
                <a:latin typeface="+mj-lt"/>
              </a:rPr>
              <a:t>Purchases of Fiduciary Account Assets by the Financial Institution</a:t>
            </a:r>
          </a:p>
          <a:p>
            <a:pPr>
              <a:buFont typeface="Wingdings" pitchFamily="2" charset="2"/>
              <a:buNone/>
            </a:pPr>
            <a:endParaRPr lang="en-US" sz="1700" dirty="0" smtClean="0">
              <a:latin typeface="+mj-lt"/>
            </a:endParaRPr>
          </a:p>
          <a:p>
            <a:r>
              <a:rPr lang="en-US" sz="1700" dirty="0" smtClean="0">
                <a:latin typeface="+mj-lt"/>
              </a:rPr>
              <a:t>Purchase of Fiduciary Account Assets by Directors, Officers or Employees</a:t>
            </a:r>
          </a:p>
          <a:p>
            <a:pPr lvl="1"/>
            <a:r>
              <a:rPr lang="en-US" sz="1700" dirty="0" smtClean="0">
                <a:latin typeface="+mj-lt"/>
              </a:rPr>
              <a:t>You can’t do indirectly anything that you can’t do directly.</a:t>
            </a:r>
          </a:p>
          <a:p>
            <a:pPr lvl="1">
              <a:buFontTx/>
              <a:buNone/>
            </a:pPr>
            <a:endParaRPr lang="en-US" sz="1700" dirty="0" smtClean="0">
              <a:latin typeface="+mj-lt"/>
            </a:endParaRPr>
          </a:p>
          <a:p>
            <a:r>
              <a:rPr lang="en-US" sz="1700" dirty="0" smtClean="0">
                <a:latin typeface="+mj-lt"/>
              </a:rPr>
              <a:t>Investments in Own-Company Stock or Other Securities Underwritten by the Firm or Affiliates for discretionary accounts</a:t>
            </a:r>
          </a:p>
          <a:p>
            <a:pPr lvl="1"/>
            <a:r>
              <a:rPr lang="en-US" sz="1700" dirty="0" smtClean="0">
                <a:latin typeface="+mj-lt"/>
              </a:rPr>
              <a:t>Potential </a:t>
            </a:r>
            <a:r>
              <a:rPr lang="en-US" sz="1700" dirty="0" err="1" smtClean="0">
                <a:latin typeface="+mj-lt"/>
              </a:rPr>
              <a:t>Reg</a:t>
            </a:r>
            <a:r>
              <a:rPr lang="en-US" sz="1700" dirty="0" smtClean="0">
                <a:latin typeface="+mj-lt"/>
              </a:rPr>
              <a:t> W issue</a:t>
            </a:r>
          </a:p>
          <a:p>
            <a:pPr lvl="1"/>
            <a:endParaRPr lang="en-US" sz="1700" dirty="0" smtClean="0">
              <a:latin typeface="+mj-lt"/>
            </a:endParaRPr>
          </a:p>
          <a:p>
            <a:r>
              <a:rPr lang="en-US" sz="1700" dirty="0" smtClean="0">
                <a:latin typeface="+mj-lt"/>
              </a:rPr>
              <a:t>Acceptance of poor quality, hard to price securities into a fiduciary account</a:t>
            </a:r>
          </a:p>
          <a:p>
            <a:endParaRPr lang="en-US" sz="1700" dirty="0" smtClean="0">
              <a:latin typeface="+mj-lt"/>
            </a:endParaRPr>
          </a:p>
          <a:p>
            <a:r>
              <a:rPr lang="en-US" sz="1700" dirty="0" smtClean="0">
                <a:latin typeface="+mj-lt"/>
              </a:rPr>
              <a:t>Proxy Voting – independent fiduciary for assets where you may have an interest or may give appearance of a conflict</a:t>
            </a:r>
          </a:p>
          <a:p>
            <a:endParaRPr lang="en-US" sz="1700" dirty="0" smtClean="0"/>
          </a:p>
          <a:p>
            <a:endParaRPr lang="en-US" sz="1700" dirty="0" smtClean="0"/>
          </a:p>
          <a:p>
            <a:endParaRPr lang="en-US" sz="1700" dirty="0" smtClean="0"/>
          </a:p>
          <a:p>
            <a:pPr lvl="1"/>
            <a:endParaRPr lang="en-US" sz="1700" dirty="0" smtClean="0"/>
          </a:p>
          <a:p>
            <a:pPr lvl="1"/>
            <a:endParaRPr lang="en-US" sz="1700" dirty="0" smtClean="0"/>
          </a:p>
          <a:p>
            <a:endParaRPr lang="en-US" sz="1700" dirty="0" smtClean="0"/>
          </a:p>
          <a:p>
            <a:pPr lvl="1"/>
            <a:endParaRPr lang="en-US" sz="1700" dirty="0" smtClean="0"/>
          </a:p>
          <a:p>
            <a:pPr>
              <a:buFont typeface="Wingdings" pitchFamily="2" charset="2"/>
              <a:buNone/>
            </a:pPr>
            <a:endParaRPr lang="en-US" sz="1700" dirty="0" smtClean="0"/>
          </a:p>
          <a:p>
            <a:endParaRPr lang="en-US" sz="1700" dirty="0" smtClean="0"/>
          </a:p>
          <a:p>
            <a:endParaRPr lang="en-US" sz="1700" dirty="0" smtClean="0"/>
          </a:p>
          <a:p>
            <a:endParaRPr lang="en-US" sz="1700" dirty="0" smtClean="0"/>
          </a:p>
          <a:p>
            <a:endParaRPr lang="en-US" sz="1700" dirty="0" smtClean="0"/>
          </a:p>
        </p:txBody>
      </p:sp>
      <p:sp>
        <p:nvSpPr>
          <p:cNvPr id="21506" name="Slide Number Placeholder 3"/>
          <p:cNvSpPr>
            <a:spLocks noGrp="1"/>
          </p:cNvSpPr>
          <p:nvPr>
            <p:ph type="sldNum" sz="quarter" idx="12"/>
          </p:nvPr>
        </p:nvSpPr>
        <p:spPr>
          <a:noFill/>
        </p:spPr>
        <p:txBody>
          <a:bodyPr lIns="85570" tIns="42785" rIns="85570" bIns="42785"/>
          <a:lstStyle/>
          <a:p>
            <a:pPr defTabSz="769532"/>
            <a:fld id="{821E963B-7C77-4EDF-A7EC-674F1330FBD6}" type="slidenum">
              <a:rPr lang="en-GB" altLang="en-US"/>
              <a:pPr defTabSz="769532"/>
              <a:t>17</a:t>
            </a:fld>
            <a:endParaRPr lang="en-GB"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lIns="85570" tIns="42785" rIns="85570" bIns="42785">
            <a:normAutofit/>
          </a:bodyPr>
          <a:lstStyle/>
          <a:p>
            <a:r>
              <a:rPr lang="en-US" smtClean="0"/>
              <a:t>POTENTIAL CONFLICT ISSUES – CONT.</a:t>
            </a:r>
          </a:p>
        </p:txBody>
      </p:sp>
      <p:sp>
        <p:nvSpPr>
          <p:cNvPr id="22532" name="Rectangle 3"/>
          <p:cNvSpPr>
            <a:spLocks noGrp="1" noChangeArrowheads="1"/>
          </p:cNvSpPr>
          <p:nvPr>
            <p:ph idx="1"/>
          </p:nvPr>
        </p:nvSpPr>
        <p:spPr>
          <a:xfrm>
            <a:off x="572943" y="1676400"/>
            <a:ext cx="7902864" cy="4419599"/>
          </a:xfrm>
        </p:spPr>
        <p:txBody>
          <a:bodyPr lIns="85570" tIns="42785" rIns="85570" bIns="42785">
            <a:normAutofit/>
          </a:bodyPr>
          <a:lstStyle/>
          <a:p>
            <a:pPr>
              <a:lnSpc>
                <a:spcPct val="90000"/>
              </a:lnSpc>
            </a:pPr>
            <a:r>
              <a:rPr lang="en-US" sz="1700" dirty="0" smtClean="0">
                <a:latin typeface="+mj-lt"/>
              </a:rPr>
              <a:t>Preferential Treatment of Account Beneficiaries</a:t>
            </a:r>
          </a:p>
          <a:p>
            <a:pPr>
              <a:lnSpc>
                <a:spcPct val="90000"/>
              </a:lnSpc>
            </a:pPr>
            <a:endParaRPr lang="en-US" sz="1700" dirty="0" smtClean="0">
              <a:latin typeface="+mj-lt"/>
            </a:endParaRPr>
          </a:p>
          <a:p>
            <a:pPr>
              <a:lnSpc>
                <a:spcPct val="90000"/>
              </a:lnSpc>
            </a:pPr>
            <a:r>
              <a:rPr lang="en-US" sz="1700" dirty="0" smtClean="0">
                <a:latin typeface="+mj-lt"/>
              </a:rPr>
              <a:t>Services Provided to Fiduciary Accounts or Clients By or Through Companies Owned By Directors, Officers, Employees</a:t>
            </a:r>
          </a:p>
          <a:p>
            <a:pPr>
              <a:lnSpc>
                <a:spcPct val="90000"/>
              </a:lnSpc>
            </a:pPr>
            <a:endParaRPr lang="en-US" sz="1700" dirty="0" smtClean="0">
              <a:latin typeface="+mj-lt"/>
            </a:endParaRPr>
          </a:p>
          <a:p>
            <a:pPr>
              <a:lnSpc>
                <a:spcPct val="90000"/>
              </a:lnSpc>
            </a:pPr>
            <a:r>
              <a:rPr lang="en-US" sz="1700" dirty="0" smtClean="0">
                <a:latin typeface="+mj-lt"/>
              </a:rPr>
              <a:t>Soft-Dollar Arrangements</a:t>
            </a:r>
          </a:p>
          <a:p>
            <a:pPr lvl="1">
              <a:lnSpc>
                <a:spcPct val="90000"/>
              </a:lnSpc>
            </a:pPr>
            <a:r>
              <a:rPr lang="en-US" sz="1700" dirty="0" smtClean="0">
                <a:latin typeface="+mj-lt"/>
              </a:rPr>
              <a:t>If the agreement doesn’t fall safely within the limitations of Section 28(e), you may be self-dealing.</a:t>
            </a:r>
          </a:p>
          <a:p>
            <a:pPr lvl="1">
              <a:lnSpc>
                <a:spcPct val="90000"/>
              </a:lnSpc>
            </a:pPr>
            <a:endParaRPr lang="en-US" sz="1700" dirty="0" smtClean="0">
              <a:latin typeface="+mj-lt"/>
            </a:endParaRPr>
          </a:p>
          <a:p>
            <a:pPr>
              <a:lnSpc>
                <a:spcPct val="90000"/>
              </a:lnSpc>
            </a:pPr>
            <a:r>
              <a:rPr lang="en-US" sz="1700" dirty="0" smtClean="0">
                <a:latin typeface="+mj-lt"/>
              </a:rPr>
              <a:t>ERISA Section 406 Issues</a:t>
            </a:r>
          </a:p>
          <a:p>
            <a:pPr>
              <a:lnSpc>
                <a:spcPct val="90000"/>
              </a:lnSpc>
            </a:pPr>
            <a:endParaRPr lang="en-US" sz="1700" dirty="0" smtClean="0">
              <a:latin typeface="+mj-lt"/>
            </a:endParaRPr>
          </a:p>
          <a:p>
            <a:pPr>
              <a:lnSpc>
                <a:spcPct val="90000"/>
              </a:lnSpc>
            </a:pPr>
            <a:r>
              <a:rPr lang="en-US" sz="1700" dirty="0" smtClean="0">
                <a:latin typeface="+mj-lt"/>
              </a:rPr>
              <a:t>Marketing Arrangements that may tie other bank or affiliate services to fiduciary account services</a:t>
            </a:r>
          </a:p>
          <a:p>
            <a:pPr lvl="1">
              <a:lnSpc>
                <a:spcPct val="90000"/>
              </a:lnSpc>
            </a:pPr>
            <a:r>
              <a:rPr lang="en-US" sz="1700" dirty="0" smtClean="0">
                <a:latin typeface="+mj-lt"/>
              </a:rPr>
              <a:t>Potential Tying</a:t>
            </a:r>
          </a:p>
          <a:p>
            <a:pPr lvl="1">
              <a:lnSpc>
                <a:spcPct val="90000"/>
              </a:lnSpc>
            </a:pPr>
            <a:endParaRPr lang="en-US" sz="1700" dirty="0" smtClean="0"/>
          </a:p>
        </p:txBody>
      </p:sp>
      <p:sp>
        <p:nvSpPr>
          <p:cNvPr id="22530" name="Slide Number Placeholder 3"/>
          <p:cNvSpPr>
            <a:spLocks noGrp="1"/>
          </p:cNvSpPr>
          <p:nvPr>
            <p:ph type="sldNum" sz="quarter" idx="12"/>
          </p:nvPr>
        </p:nvSpPr>
        <p:spPr>
          <a:noFill/>
        </p:spPr>
        <p:txBody>
          <a:bodyPr lIns="85570" tIns="42785" rIns="85570" bIns="42785"/>
          <a:lstStyle/>
          <a:p>
            <a:pPr defTabSz="769532"/>
            <a:fld id="{F283E74F-50C2-4CCE-BA22-2F1B4740EADB}" type="slidenum">
              <a:rPr lang="en-GB" altLang="en-US"/>
              <a:pPr defTabSz="769532"/>
              <a:t>18</a:t>
            </a:fld>
            <a:endParaRPr lang="en-GB"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lIns="85570" tIns="42785" rIns="85570" bIns="42785">
            <a:normAutofit/>
          </a:bodyPr>
          <a:lstStyle/>
          <a:p>
            <a:r>
              <a:rPr lang="en-US" smtClean="0"/>
              <a:t>POTENTIAL CONFLICT ISSUES – CONT.</a:t>
            </a:r>
          </a:p>
        </p:txBody>
      </p:sp>
      <p:sp>
        <p:nvSpPr>
          <p:cNvPr id="21508" name="Rectangle 3"/>
          <p:cNvSpPr>
            <a:spLocks noGrp="1" noChangeArrowheads="1"/>
          </p:cNvSpPr>
          <p:nvPr>
            <p:ph idx="1"/>
          </p:nvPr>
        </p:nvSpPr>
        <p:spPr>
          <a:xfrm>
            <a:off x="469034" y="1295401"/>
            <a:ext cx="7902864" cy="5562600"/>
          </a:xfrm>
        </p:spPr>
        <p:txBody>
          <a:bodyPr lIns="85570" tIns="42785" rIns="85570" bIns="42785"/>
          <a:lstStyle/>
          <a:p>
            <a:endParaRPr lang="en-US" sz="1700" dirty="0" smtClean="0"/>
          </a:p>
          <a:p>
            <a:r>
              <a:rPr lang="en-US" sz="1700" dirty="0" smtClean="0">
                <a:latin typeface="+mj-lt"/>
              </a:rPr>
              <a:t>Purchases of Fiduciary Account Assets by the Financial Institution</a:t>
            </a:r>
          </a:p>
          <a:p>
            <a:pPr>
              <a:buFont typeface="Wingdings" pitchFamily="2" charset="2"/>
              <a:buNone/>
            </a:pPr>
            <a:endParaRPr lang="en-US" sz="1700" dirty="0" smtClean="0">
              <a:latin typeface="+mj-lt"/>
            </a:endParaRPr>
          </a:p>
          <a:p>
            <a:r>
              <a:rPr lang="en-US" sz="1700" dirty="0" smtClean="0">
                <a:latin typeface="+mj-lt"/>
              </a:rPr>
              <a:t>Purchase of Fiduciary Account Assets by Directors, Officers or Employees</a:t>
            </a:r>
          </a:p>
          <a:p>
            <a:pPr lvl="1"/>
            <a:r>
              <a:rPr lang="en-US" sz="1700" dirty="0" smtClean="0">
                <a:latin typeface="+mj-lt"/>
              </a:rPr>
              <a:t>You can’t do indirectly anything that you can’t do directly.</a:t>
            </a:r>
          </a:p>
          <a:p>
            <a:pPr lvl="1">
              <a:buFontTx/>
              <a:buNone/>
            </a:pPr>
            <a:endParaRPr lang="en-US" sz="1700" dirty="0" smtClean="0">
              <a:latin typeface="+mj-lt"/>
            </a:endParaRPr>
          </a:p>
          <a:p>
            <a:r>
              <a:rPr lang="en-US" sz="1700" dirty="0" smtClean="0">
                <a:latin typeface="+mj-lt"/>
              </a:rPr>
              <a:t>Investments in Own-Company Stock or Other Securities Underwritten by the Firm or Affiliates for discretionary accounts</a:t>
            </a:r>
          </a:p>
          <a:p>
            <a:pPr lvl="1"/>
            <a:r>
              <a:rPr lang="en-US" sz="1700" dirty="0" smtClean="0">
                <a:latin typeface="+mj-lt"/>
              </a:rPr>
              <a:t>Potential </a:t>
            </a:r>
            <a:r>
              <a:rPr lang="en-US" sz="1700" dirty="0" err="1" smtClean="0">
                <a:latin typeface="+mj-lt"/>
              </a:rPr>
              <a:t>Reg</a:t>
            </a:r>
            <a:r>
              <a:rPr lang="en-US" sz="1700" dirty="0" smtClean="0">
                <a:latin typeface="+mj-lt"/>
              </a:rPr>
              <a:t> W issue</a:t>
            </a:r>
          </a:p>
          <a:p>
            <a:pPr lvl="1"/>
            <a:endParaRPr lang="en-US" sz="1700" dirty="0" smtClean="0">
              <a:latin typeface="+mj-lt"/>
            </a:endParaRPr>
          </a:p>
          <a:p>
            <a:r>
              <a:rPr lang="en-US" sz="1700" dirty="0" smtClean="0">
                <a:latin typeface="+mj-lt"/>
              </a:rPr>
              <a:t>Acceptance of poor quality, hard to price securities into a fiduciary account</a:t>
            </a:r>
          </a:p>
          <a:p>
            <a:endParaRPr lang="en-US" sz="1700" dirty="0" smtClean="0">
              <a:latin typeface="+mj-lt"/>
            </a:endParaRPr>
          </a:p>
          <a:p>
            <a:r>
              <a:rPr lang="en-US" sz="1700" dirty="0" smtClean="0">
                <a:latin typeface="+mj-lt"/>
              </a:rPr>
              <a:t>Proxy Voting – independent fiduciary for assets where you may have an interest or may give appearance of a conflict</a:t>
            </a:r>
          </a:p>
          <a:p>
            <a:endParaRPr lang="en-US" sz="1700" dirty="0" smtClean="0"/>
          </a:p>
          <a:p>
            <a:endParaRPr lang="en-US" sz="1700" dirty="0" smtClean="0"/>
          </a:p>
          <a:p>
            <a:endParaRPr lang="en-US" sz="1700" dirty="0" smtClean="0"/>
          </a:p>
          <a:p>
            <a:pPr lvl="1"/>
            <a:endParaRPr lang="en-US" sz="1700" dirty="0" smtClean="0"/>
          </a:p>
          <a:p>
            <a:pPr lvl="1"/>
            <a:endParaRPr lang="en-US" sz="1700" dirty="0" smtClean="0"/>
          </a:p>
          <a:p>
            <a:endParaRPr lang="en-US" sz="1700" dirty="0" smtClean="0"/>
          </a:p>
          <a:p>
            <a:pPr lvl="1"/>
            <a:endParaRPr lang="en-US" sz="1700" dirty="0" smtClean="0"/>
          </a:p>
          <a:p>
            <a:pPr>
              <a:buFont typeface="Wingdings" pitchFamily="2" charset="2"/>
              <a:buNone/>
            </a:pPr>
            <a:endParaRPr lang="en-US" sz="1700" dirty="0" smtClean="0"/>
          </a:p>
          <a:p>
            <a:endParaRPr lang="en-US" sz="1700" dirty="0" smtClean="0"/>
          </a:p>
          <a:p>
            <a:endParaRPr lang="en-US" sz="1700" dirty="0" smtClean="0"/>
          </a:p>
          <a:p>
            <a:endParaRPr lang="en-US" sz="1700" dirty="0" smtClean="0"/>
          </a:p>
          <a:p>
            <a:endParaRPr lang="en-US" sz="1700" dirty="0" smtClean="0"/>
          </a:p>
        </p:txBody>
      </p:sp>
      <p:sp>
        <p:nvSpPr>
          <p:cNvPr id="21506" name="Slide Number Placeholder 3"/>
          <p:cNvSpPr>
            <a:spLocks noGrp="1"/>
          </p:cNvSpPr>
          <p:nvPr>
            <p:ph type="sldNum" sz="quarter" idx="12"/>
          </p:nvPr>
        </p:nvSpPr>
        <p:spPr>
          <a:noFill/>
        </p:spPr>
        <p:txBody>
          <a:bodyPr lIns="85570" tIns="42785" rIns="85570" bIns="42785"/>
          <a:lstStyle/>
          <a:p>
            <a:pPr defTabSz="769532"/>
            <a:fld id="{BDCE8E8F-B135-44EB-B148-99E1BB77DD7E}" type="slidenum">
              <a:rPr lang="en-GB" altLang="en-US"/>
              <a:pPr defTabSz="769532"/>
              <a:t>19</a:t>
            </a:fld>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lIns="85570" tIns="42785" rIns="85570" bIns="42785"/>
          <a:lstStyle/>
          <a:p>
            <a:r>
              <a:rPr lang="en-US" dirty="0" smtClean="0"/>
              <a:t>DISCLAIMER</a:t>
            </a:r>
          </a:p>
        </p:txBody>
      </p:sp>
      <p:sp>
        <p:nvSpPr>
          <p:cNvPr id="6148" name="Rectangle 3"/>
          <p:cNvSpPr>
            <a:spLocks noGrp="1" noChangeArrowheads="1"/>
          </p:cNvSpPr>
          <p:nvPr>
            <p:ph idx="1"/>
          </p:nvPr>
        </p:nvSpPr>
        <p:spPr>
          <a:xfrm>
            <a:off x="630671" y="1510770"/>
            <a:ext cx="7902864" cy="2756430"/>
          </a:xfrm>
        </p:spPr>
        <p:txBody>
          <a:bodyPr lIns="85570" tIns="42785" rIns="85570" bIns="42785">
            <a:normAutofit fontScale="92500"/>
          </a:bodyPr>
          <a:lstStyle/>
          <a:p>
            <a:pPr>
              <a:buNone/>
            </a:pPr>
            <a:r>
              <a:rPr lang="en-US" dirty="0" smtClean="0">
                <a:latin typeface="+mj-lt"/>
              </a:rPr>
              <a:t>These are my own words, not Union Bank’s.</a:t>
            </a:r>
          </a:p>
          <a:p>
            <a:endParaRPr lang="en-US" dirty="0" smtClean="0">
              <a:latin typeface="+mj-lt"/>
            </a:endParaRPr>
          </a:p>
          <a:p>
            <a:endParaRPr lang="en-US" dirty="0" smtClean="0">
              <a:latin typeface="+mj-lt"/>
            </a:endParaRPr>
          </a:p>
          <a:p>
            <a:pPr>
              <a:buFont typeface="Wingdings" pitchFamily="2" charset="2"/>
              <a:buNone/>
            </a:pPr>
            <a:r>
              <a:rPr lang="en-US" dirty="0" smtClean="0">
                <a:latin typeface="+mj-lt"/>
              </a:rPr>
              <a:t>The views expressed today are my own and do not necessarily reflect those of Union  Bank.</a:t>
            </a:r>
            <a:endParaRPr lang="en-US" dirty="0" smtClean="0"/>
          </a:p>
          <a:p>
            <a:endParaRPr lang="en-US" dirty="0" smtClean="0"/>
          </a:p>
        </p:txBody>
      </p:sp>
      <p:sp>
        <p:nvSpPr>
          <p:cNvPr id="6146" name="Slide Number Placeholder 3"/>
          <p:cNvSpPr>
            <a:spLocks noGrp="1"/>
          </p:cNvSpPr>
          <p:nvPr>
            <p:ph type="sldNum" sz="quarter" idx="12"/>
          </p:nvPr>
        </p:nvSpPr>
        <p:spPr>
          <a:noFill/>
        </p:spPr>
        <p:txBody>
          <a:bodyPr lIns="85570" tIns="42785" rIns="85570" bIns="42785"/>
          <a:lstStyle/>
          <a:p>
            <a:pPr defTabSz="769532"/>
            <a:fld id="{AD872836-DCC9-440F-AFA9-071CB8B4726E}" type="slidenum">
              <a:rPr lang="en-GB" altLang="en-US"/>
              <a:pPr defTabSz="769532"/>
              <a:t>2</a:t>
            </a:fld>
            <a:endParaRPr lang="en-GB"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lIns="85570" tIns="42785" rIns="85570" bIns="42785">
            <a:normAutofit fontScale="90000"/>
          </a:bodyPr>
          <a:lstStyle/>
          <a:p>
            <a:r>
              <a:rPr lang="en-US" dirty="0" smtClean="0"/>
              <a:t>POTENTIAL CONFLICT ISSUES – CONT</a:t>
            </a:r>
            <a:r>
              <a:rPr lang="en-US" sz="1500" dirty="0" smtClean="0"/>
              <a:t>.</a:t>
            </a:r>
            <a:br>
              <a:rPr lang="en-US" sz="1500" dirty="0" smtClean="0"/>
            </a:br>
            <a:r>
              <a:rPr lang="en-US" sz="1700" dirty="0" smtClean="0"/>
              <a:t>BROKERS &amp; AFFILIATED TRUST COMPANIES</a:t>
            </a:r>
          </a:p>
        </p:txBody>
      </p:sp>
      <p:sp>
        <p:nvSpPr>
          <p:cNvPr id="23556" name="Rectangle 3"/>
          <p:cNvSpPr>
            <a:spLocks noGrp="1" noChangeArrowheads="1"/>
          </p:cNvSpPr>
          <p:nvPr>
            <p:ph idx="1"/>
          </p:nvPr>
        </p:nvSpPr>
        <p:spPr>
          <a:xfrm>
            <a:off x="561398" y="1524000"/>
            <a:ext cx="7902864" cy="4899480"/>
          </a:xfrm>
        </p:spPr>
        <p:txBody>
          <a:bodyPr lIns="85570" tIns="42785" rIns="85570" bIns="42785">
            <a:normAutofit fontScale="85000" lnSpcReduction="10000"/>
          </a:bodyPr>
          <a:lstStyle/>
          <a:p>
            <a:pPr>
              <a:lnSpc>
                <a:spcPct val="90000"/>
              </a:lnSpc>
            </a:pPr>
            <a:endParaRPr lang="en-US" sz="1900" dirty="0" smtClean="0"/>
          </a:p>
          <a:p>
            <a:pPr>
              <a:lnSpc>
                <a:spcPct val="90000"/>
              </a:lnSpc>
            </a:pPr>
            <a:r>
              <a:rPr lang="en-US" sz="1900" dirty="0" smtClean="0">
                <a:latin typeface="+mj-lt"/>
              </a:rPr>
              <a:t>Research analysts rating securities the firm underwrites</a:t>
            </a:r>
          </a:p>
          <a:p>
            <a:pPr>
              <a:lnSpc>
                <a:spcPct val="90000"/>
              </a:lnSpc>
            </a:pPr>
            <a:endParaRPr lang="en-US" sz="1900" dirty="0" smtClean="0">
              <a:latin typeface="+mj-lt"/>
            </a:endParaRPr>
          </a:p>
          <a:p>
            <a:pPr>
              <a:lnSpc>
                <a:spcPct val="90000"/>
              </a:lnSpc>
            </a:pPr>
            <a:r>
              <a:rPr lang="en-US" sz="1900" dirty="0" smtClean="0">
                <a:latin typeface="+mj-lt"/>
              </a:rPr>
              <a:t>“Spinning” or pushing for sale securities that firm underwrites</a:t>
            </a:r>
          </a:p>
          <a:p>
            <a:pPr>
              <a:lnSpc>
                <a:spcPct val="90000"/>
              </a:lnSpc>
            </a:pPr>
            <a:endParaRPr lang="en-US" sz="1900" dirty="0" smtClean="0">
              <a:latin typeface="+mj-lt"/>
            </a:endParaRPr>
          </a:p>
          <a:p>
            <a:pPr>
              <a:lnSpc>
                <a:spcPct val="90000"/>
              </a:lnSpc>
            </a:pPr>
            <a:r>
              <a:rPr lang="en-US" sz="1900" dirty="0" smtClean="0">
                <a:latin typeface="+mj-lt"/>
              </a:rPr>
              <a:t>Affiliated Trust company acts as trustee for security that broker underwrites</a:t>
            </a:r>
          </a:p>
          <a:p>
            <a:pPr>
              <a:lnSpc>
                <a:spcPct val="90000"/>
              </a:lnSpc>
            </a:pPr>
            <a:endParaRPr lang="en-US" sz="1900" dirty="0" smtClean="0">
              <a:latin typeface="+mj-lt"/>
            </a:endParaRPr>
          </a:p>
          <a:p>
            <a:pPr>
              <a:lnSpc>
                <a:spcPct val="90000"/>
              </a:lnSpc>
            </a:pPr>
            <a:r>
              <a:rPr lang="en-US" sz="1900" dirty="0" smtClean="0">
                <a:latin typeface="+mj-lt"/>
              </a:rPr>
              <a:t>Affiliated service provider provides LOC or insurance for security that broker underwrites</a:t>
            </a:r>
          </a:p>
          <a:p>
            <a:pPr>
              <a:lnSpc>
                <a:spcPct val="90000"/>
              </a:lnSpc>
            </a:pPr>
            <a:endParaRPr lang="en-US" sz="1900" dirty="0" smtClean="0">
              <a:latin typeface="+mj-lt"/>
            </a:endParaRPr>
          </a:p>
          <a:p>
            <a:pPr>
              <a:lnSpc>
                <a:spcPct val="90000"/>
              </a:lnSpc>
            </a:pPr>
            <a:r>
              <a:rPr lang="en-US" sz="1900" dirty="0" smtClean="0">
                <a:latin typeface="+mj-lt"/>
              </a:rPr>
              <a:t>Pooled funds managed by fiduciary who, or whose affiliate, may also serve as underwriter, or investment adviser, or custodian</a:t>
            </a:r>
          </a:p>
          <a:p>
            <a:pPr>
              <a:lnSpc>
                <a:spcPct val="90000"/>
              </a:lnSpc>
            </a:pPr>
            <a:endParaRPr lang="en-US" sz="1900" dirty="0" smtClean="0">
              <a:latin typeface="+mj-lt"/>
            </a:endParaRPr>
          </a:p>
          <a:p>
            <a:pPr>
              <a:lnSpc>
                <a:spcPct val="90000"/>
              </a:lnSpc>
            </a:pPr>
            <a:r>
              <a:rPr lang="en-US" sz="1900" dirty="0" smtClean="0">
                <a:latin typeface="+mj-lt"/>
              </a:rPr>
              <a:t>Investment banks’ relationship with ratings agency</a:t>
            </a:r>
          </a:p>
          <a:p>
            <a:pPr>
              <a:lnSpc>
                <a:spcPct val="90000"/>
              </a:lnSpc>
            </a:pPr>
            <a:endParaRPr lang="en-US" sz="1900" dirty="0" smtClean="0">
              <a:latin typeface="+mj-lt"/>
            </a:endParaRPr>
          </a:p>
          <a:p>
            <a:pPr>
              <a:lnSpc>
                <a:spcPct val="90000"/>
              </a:lnSpc>
            </a:pPr>
            <a:r>
              <a:rPr lang="en-US" sz="1900" dirty="0" smtClean="0">
                <a:latin typeface="+mj-lt"/>
              </a:rPr>
              <a:t>Failure to facilitate secondary trading b/t customers at a discounted rate which would require mark down of other clients’ holdings to the selling price, providing disincentive to act in the best interest of the selling customer</a:t>
            </a:r>
          </a:p>
          <a:p>
            <a:pPr>
              <a:lnSpc>
                <a:spcPct val="90000"/>
              </a:lnSpc>
            </a:pPr>
            <a:endParaRPr lang="en-US" sz="1900" dirty="0" smtClean="0">
              <a:latin typeface="+mj-lt"/>
            </a:endParaRPr>
          </a:p>
          <a:p>
            <a:pPr>
              <a:lnSpc>
                <a:spcPct val="90000"/>
              </a:lnSpc>
            </a:pPr>
            <a:r>
              <a:rPr lang="en-US" sz="1900" dirty="0" smtClean="0">
                <a:latin typeface="+mj-lt"/>
              </a:rPr>
              <a:t>Underwriter is also the auction broker creating divided interests and loyalties</a:t>
            </a:r>
          </a:p>
        </p:txBody>
      </p:sp>
      <p:sp>
        <p:nvSpPr>
          <p:cNvPr id="23554" name="Slide Number Placeholder 3"/>
          <p:cNvSpPr>
            <a:spLocks noGrp="1"/>
          </p:cNvSpPr>
          <p:nvPr>
            <p:ph type="sldNum" sz="quarter" idx="12"/>
          </p:nvPr>
        </p:nvSpPr>
        <p:spPr>
          <a:noFill/>
        </p:spPr>
        <p:txBody>
          <a:bodyPr lIns="85570" tIns="42785" rIns="85570" bIns="42785"/>
          <a:lstStyle/>
          <a:p>
            <a:pPr defTabSz="769532"/>
            <a:fld id="{2FCA05DA-C9AC-4749-A6F4-7D6DFB90FD47}" type="slidenum">
              <a:rPr lang="en-GB" altLang="en-US"/>
              <a:pPr defTabSz="769532"/>
              <a:t>20</a:t>
            </a:fld>
            <a:endParaRPr lang="en-GB"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3800"/>
              <a:t>Managing Conflicts</a:t>
            </a:r>
          </a:p>
        </p:txBody>
      </p:sp>
      <p:sp>
        <p:nvSpPr>
          <p:cNvPr id="19459" name="Rectangle 3"/>
          <p:cNvSpPr>
            <a:spLocks noGrp="1" noChangeArrowheads="1"/>
          </p:cNvSpPr>
          <p:nvPr>
            <p:ph idx="1"/>
          </p:nvPr>
        </p:nvSpPr>
        <p:spPr/>
        <p:txBody>
          <a:bodyPr/>
          <a:lstStyle/>
          <a:p>
            <a:pPr>
              <a:lnSpc>
                <a:spcPct val="80000"/>
              </a:lnSpc>
            </a:pPr>
            <a:r>
              <a:rPr lang="en-US" sz="1800" dirty="0">
                <a:latin typeface="+mj-lt"/>
              </a:rPr>
              <a:t>Policies, Procedures and Internal Controls</a:t>
            </a:r>
          </a:p>
          <a:p>
            <a:pPr lvl="1">
              <a:lnSpc>
                <a:spcPct val="80000"/>
              </a:lnSpc>
            </a:pPr>
            <a:r>
              <a:rPr lang="en-US" sz="1600" dirty="0">
                <a:latin typeface="+mj-lt"/>
              </a:rPr>
              <a:t>Policies should specifically address potential conflicts of interest and steps to be taken to avoid or manage them</a:t>
            </a:r>
          </a:p>
          <a:p>
            <a:pPr>
              <a:lnSpc>
                <a:spcPct val="80000"/>
              </a:lnSpc>
            </a:pPr>
            <a:endParaRPr lang="en-US" sz="1400" dirty="0">
              <a:latin typeface="+mj-lt"/>
            </a:endParaRPr>
          </a:p>
          <a:p>
            <a:pPr>
              <a:lnSpc>
                <a:spcPct val="80000"/>
              </a:lnSpc>
            </a:pPr>
            <a:r>
              <a:rPr lang="en-US" sz="1800" dirty="0">
                <a:latin typeface="+mj-lt"/>
              </a:rPr>
              <a:t>Communication and Training</a:t>
            </a:r>
          </a:p>
          <a:p>
            <a:pPr lvl="1">
              <a:lnSpc>
                <a:spcPct val="80000"/>
              </a:lnSpc>
            </a:pPr>
            <a:r>
              <a:rPr lang="en-US" sz="1600" dirty="0">
                <a:latin typeface="+mj-lt"/>
              </a:rPr>
              <a:t>Initial and ongoing training on responsibilities under the policy manual</a:t>
            </a:r>
          </a:p>
          <a:p>
            <a:pPr lvl="1">
              <a:lnSpc>
                <a:spcPct val="80000"/>
              </a:lnSpc>
              <a:buFontTx/>
              <a:buNone/>
            </a:pPr>
            <a:endParaRPr lang="en-US" sz="1400" dirty="0">
              <a:latin typeface="+mj-lt"/>
            </a:endParaRPr>
          </a:p>
          <a:p>
            <a:pPr>
              <a:lnSpc>
                <a:spcPct val="80000"/>
              </a:lnSpc>
            </a:pPr>
            <a:r>
              <a:rPr lang="en-US" sz="1800" dirty="0">
                <a:latin typeface="+mj-lt"/>
              </a:rPr>
              <a:t>Risk Assessment</a:t>
            </a:r>
          </a:p>
          <a:p>
            <a:pPr lvl="1">
              <a:lnSpc>
                <a:spcPct val="80000"/>
              </a:lnSpc>
            </a:pPr>
            <a:r>
              <a:rPr lang="en-US" sz="1600" dirty="0">
                <a:latin typeface="+mj-lt"/>
              </a:rPr>
              <a:t>Determine where the greatest exposure exists and where risk management resources should be allocated</a:t>
            </a:r>
          </a:p>
          <a:p>
            <a:pPr lvl="1">
              <a:lnSpc>
                <a:spcPct val="80000"/>
              </a:lnSpc>
            </a:pPr>
            <a:r>
              <a:rPr lang="en-US" sz="1600" dirty="0">
                <a:latin typeface="+mj-lt"/>
              </a:rPr>
              <a:t>Monitor fiduciary activities to identify new conflicts of interest</a:t>
            </a:r>
          </a:p>
          <a:p>
            <a:pPr lvl="1">
              <a:lnSpc>
                <a:spcPct val="80000"/>
              </a:lnSpc>
              <a:buFontTx/>
              <a:buNone/>
            </a:pPr>
            <a:endParaRPr lang="en-US" sz="1400" dirty="0">
              <a:latin typeface="+mj-lt"/>
            </a:endParaRPr>
          </a:p>
          <a:p>
            <a:pPr>
              <a:lnSpc>
                <a:spcPct val="80000"/>
              </a:lnSpc>
            </a:pPr>
            <a:r>
              <a:rPr lang="en-US" sz="1800" dirty="0">
                <a:latin typeface="+mj-lt"/>
              </a:rPr>
              <a:t>Compliance and Audit Testing</a:t>
            </a:r>
          </a:p>
          <a:p>
            <a:pPr lvl="1">
              <a:lnSpc>
                <a:spcPct val="80000"/>
              </a:lnSpc>
            </a:pPr>
            <a:r>
              <a:rPr lang="en-US" sz="1600" dirty="0">
                <a:latin typeface="+mj-lt"/>
              </a:rPr>
              <a:t>Evaluate the effectiveness of policies, procedures and internal controls</a:t>
            </a:r>
          </a:p>
          <a:p>
            <a:pPr lvl="1">
              <a:lnSpc>
                <a:spcPct val="80000"/>
              </a:lnSpc>
            </a:pPr>
            <a:endParaRPr lang="en-US" sz="1400" dirty="0">
              <a:latin typeface="+mj-lt"/>
            </a:endParaRPr>
          </a:p>
          <a:p>
            <a:pPr>
              <a:lnSpc>
                <a:spcPct val="80000"/>
              </a:lnSpc>
            </a:pPr>
            <a:r>
              <a:rPr lang="en-US" sz="1800" dirty="0">
                <a:latin typeface="+mj-lt"/>
              </a:rPr>
              <a:t>Enforcement</a:t>
            </a:r>
          </a:p>
          <a:p>
            <a:pPr lvl="1">
              <a:lnSpc>
                <a:spcPct val="80000"/>
              </a:lnSpc>
            </a:pPr>
            <a:r>
              <a:rPr lang="en-US" sz="1600" dirty="0">
                <a:latin typeface="+mj-lt"/>
              </a:rPr>
              <a:t>Must create a disincentive for engaging in conflict situations</a:t>
            </a:r>
          </a:p>
          <a:p>
            <a:pPr lvl="1">
              <a:lnSpc>
                <a:spcPct val="80000"/>
              </a:lnSpc>
            </a:pPr>
            <a:r>
              <a:rPr lang="en-US" sz="1600" dirty="0">
                <a:latin typeface="+mj-lt"/>
              </a:rPr>
              <a:t>Must be firm and consistent in disciplining offenders</a:t>
            </a:r>
          </a:p>
        </p:txBody>
      </p:sp>
      <p:sp>
        <p:nvSpPr>
          <p:cNvPr id="5" name="Slide Number Placeholder 5"/>
          <p:cNvSpPr>
            <a:spLocks noGrp="1"/>
          </p:cNvSpPr>
          <p:nvPr>
            <p:ph type="sldNum" sz="quarter" idx="12"/>
          </p:nvPr>
        </p:nvSpPr>
        <p:spPr/>
        <p:txBody>
          <a:bodyPr/>
          <a:lstStyle/>
          <a:p>
            <a:fld id="{4E6BE356-4274-4603-B003-259BEBF1DF2D}" type="slidenum">
              <a:rPr lang="en-US"/>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r>
              <a:rPr lang="en-US" sz="3800"/>
              <a:t>Why Should I Be Concerned About Conflicts of Interest &amp; Self-Dealing?</a:t>
            </a:r>
          </a:p>
        </p:txBody>
      </p:sp>
      <p:sp>
        <p:nvSpPr>
          <p:cNvPr id="12291" name="Rectangle 3"/>
          <p:cNvSpPr>
            <a:spLocks noGrp="1" noChangeArrowheads="1"/>
          </p:cNvSpPr>
          <p:nvPr>
            <p:ph idx="1"/>
          </p:nvPr>
        </p:nvSpPr>
        <p:spPr/>
        <p:txBody>
          <a:bodyPr/>
          <a:lstStyle/>
          <a:p>
            <a:r>
              <a:rPr lang="en-US" sz="1800" dirty="0">
                <a:latin typeface="+mj-lt"/>
              </a:rPr>
              <a:t>Can Create Additional Risk to Your Institution</a:t>
            </a:r>
          </a:p>
          <a:p>
            <a:endParaRPr lang="en-US" sz="1800" dirty="0">
              <a:latin typeface="+mj-lt"/>
            </a:endParaRPr>
          </a:p>
          <a:p>
            <a:pPr lvl="1"/>
            <a:r>
              <a:rPr lang="en-US" sz="1600" b="1" dirty="0">
                <a:latin typeface="+mj-lt"/>
              </a:rPr>
              <a:t>Reputation Risk</a:t>
            </a:r>
            <a:r>
              <a:rPr lang="en-US" sz="1600" dirty="0">
                <a:latin typeface="+mj-lt"/>
              </a:rPr>
              <a:t> - Risk to earnings and capital arising from negative public opinion, which can affect the institution’s ability to establish appropriate customer relationships and/or service existing relationships. </a:t>
            </a:r>
          </a:p>
          <a:p>
            <a:pPr lvl="1">
              <a:buFontTx/>
              <a:buNone/>
            </a:pPr>
            <a:endParaRPr lang="en-US" sz="1600" dirty="0">
              <a:latin typeface="+mj-lt"/>
            </a:endParaRPr>
          </a:p>
          <a:p>
            <a:pPr lvl="1"/>
            <a:r>
              <a:rPr lang="en-US" sz="1600" b="1" dirty="0">
                <a:latin typeface="+mj-lt"/>
              </a:rPr>
              <a:t>Compliance/Legal Risk</a:t>
            </a:r>
            <a:r>
              <a:rPr lang="en-US" sz="1600" dirty="0">
                <a:latin typeface="+mj-lt"/>
              </a:rPr>
              <a:t> - Risk to earnings and capital arising from noncompliance with applicable law and sound fiduciary principles, internal policies and procedures or ethical standards.  This risk exposes the institution to potentially increased legal costs, fines, civil money penalties and surcharges.  Such actions might have an adverse effect on the institution’s reputation.</a:t>
            </a:r>
          </a:p>
          <a:p>
            <a:pPr lvl="1"/>
            <a:endParaRPr lang="en-US" sz="1600" dirty="0">
              <a:latin typeface="+mj-lt"/>
            </a:endParaRPr>
          </a:p>
          <a:p>
            <a:r>
              <a:rPr lang="en-US" sz="1800" dirty="0">
                <a:latin typeface="+mj-lt"/>
              </a:rPr>
              <a:t>Can Increase Your ROI (Risk of Incarceration)</a:t>
            </a:r>
          </a:p>
          <a:p>
            <a:endParaRPr lang="en-US" sz="1800" dirty="0"/>
          </a:p>
        </p:txBody>
      </p:sp>
      <p:sp>
        <p:nvSpPr>
          <p:cNvPr id="5" name="Slide Number Placeholder 5"/>
          <p:cNvSpPr>
            <a:spLocks noGrp="1"/>
          </p:cNvSpPr>
          <p:nvPr>
            <p:ph type="sldNum" sz="quarter" idx="12"/>
          </p:nvPr>
        </p:nvSpPr>
        <p:spPr/>
        <p:txBody>
          <a:bodyPr/>
          <a:lstStyle/>
          <a:p>
            <a:fld id="{347657F0-A4C9-4451-BCB8-4B7BB18D2A3E}" type="slidenum">
              <a:rPr lang="en-US"/>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800"/>
              <a:t>Summary</a:t>
            </a:r>
          </a:p>
        </p:txBody>
      </p:sp>
      <p:sp>
        <p:nvSpPr>
          <p:cNvPr id="20483" name="Rectangle 3"/>
          <p:cNvSpPr>
            <a:spLocks noGrp="1" noChangeArrowheads="1"/>
          </p:cNvSpPr>
          <p:nvPr>
            <p:ph idx="1"/>
          </p:nvPr>
        </p:nvSpPr>
        <p:spPr/>
        <p:txBody>
          <a:bodyPr>
            <a:normAutofit/>
          </a:bodyPr>
          <a:lstStyle/>
          <a:p>
            <a:pPr marL="347663" indent="-347663">
              <a:lnSpc>
                <a:spcPct val="90000"/>
              </a:lnSpc>
            </a:pPr>
            <a:r>
              <a:rPr lang="en-US" sz="1800" dirty="0">
                <a:latin typeface="+mj-lt"/>
              </a:rPr>
              <a:t>Laws and regulations mandate that the interests of fiduciary clients are always superior to those of the fiduciary, its affiliates, and the respective directors, officers and employees of each.</a:t>
            </a:r>
          </a:p>
          <a:p>
            <a:pPr marL="347663" indent="-347663">
              <a:lnSpc>
                <a:spcPct val="90000"/>
              </a:lnSpc>
            </a:pPr>
            <a:endParaRPr lang="en-US" sz="1800" dirty="0">
              <a:latin typeface="+mj-lt"/>
            </a:endParaRPr>
          </a:p>
          <a:p>
            <a:pPr marL="347663" indent="-347663">
              <a:lnSpc>
                <a:spcPct val="90000"/>
              </a:lnSpc>
            </a:pPr>
            <a:r>
              <a:rPr lang="en-US" sz="1800" dirty="0">
                <a:latin typeface="+mj-lt"/>
              </a:rPr>
              <a:t>Fiduciaries cannot engage in any transaction involving an unauthorized conflict of interest regardless of the merits or benefits to the account and its beneficiaries.</a:t>
            </a:r>
          </a:p>
          <a:p>
            <a:pPr marL="347663" indent="-347663">
              <a:lnSpc>
                <a:spcPct val="90000"/>
              </a:lnSpc>
            </a:pPr>
            <a:endParaRPr lang="en-US" sz="1800" dirty="0">
              <a:latin typeface="+mj-lt"/>
            </a:endParaRPr>
          </a:p>
          <a:p>
            <a:pPr marL="347663" indent="-347663">
              <a:lnSpc>
                <a:spcPct val="90000"/>
              </a:lnSpc>
            </a:pPr>
            <a:r>
              <a:rPr lang="en-US" sz="1800" dirty="0">
                <a:latin typeface="+mj-lt"/>
              </a:rPr>
              <a:t>Unauthorized transactions are voidable.  Voidable transactions constitute a breach of fiduciary duty and might result in liability to the bank.</a:t>
            </a:r>
          </a:p>
          <a:p>
            <a:pPr marL="347663" indent="-347663">
              <a:lnSpc>
                <a:spcPct val="90000"/>
              </a:lnSpc>
            </a:pPr>
            <a:endParaRPr lang="en-US" sz="1800" dirty="0">
              <a:latin typeface="+mj-lt"/>
            </a:endParaRPr>
          </a:p>
          <a:p>
            <a:pPr marL="347663" indent="-347663">
              <a:lnSpc>
                <a:spcPct val="90000"/>
              </a:lnSpc>
            </a:pPr>
            <a:r>
              <a:rPr lang="en-US" sz="1800" dirty="0">
                <a:latin typeface="+mj-lt"/>
              </a:rPr>
              <a:t>Strong policies, procedures and internal controls are among the most important risk management tools. </a:t>
            </a:r>
          </a:p>
          <a:p>
            <a:pPr marL="347663" indent="-347663">
              <a:lnSpc>
                <a:spcPct val="90000"/>
              </a:lnSpc>
            </a:pPr>
            <a:endParaRPr lang="en-US" sz="1800" dirty="0">
              <a:latin typeface="+mj-lt"/>
            </a:endParaRPr>
          </a:p>
          <a:p>
            <a:pPr marL="347663" indent="-347663">
              <a:lnSpc>
                <a:spcPct val="90000"/>
              </a:lnSpc>
            </a:pPr>
            <a:r>
              <a:rPr lang="en-US" sz="1800" dirty="0">
                <a:latin typeface="+mj-lt"/>
              </a:rPr>
              <a:t>Audit and compliance professionals play a critical part in ensuring that strong policies, procedures and internal controls exist and are followed.</a:t>
            </a:r>
          </a:p>
          <a:p>
            <a:pPr marL="347663" indent="-347663">
              <a:lnSpc>
                <a:spcPct val="90000"/>
              </a:lnSpc>
            </a:pPr>
            <a:endParaRPr lang="en-US" sz="1800" dirty="0"/>
          </a:p>
        </p:txBody>
      </p:sp>
      <p:sp>
        <p:nvSpPr>
          <p:cNvPr id="5" name="Slide Number Placeholder 5"/>
          <p:cNvSpPr>
            <a:spLocks noGrp="1"/>
          </p:cNvSpPr>
          <p:nvPr>
            <p:ph type="sldNum" sz="quarter" idx="12"/>
          </p:nvPr>
        </p:nvSpPr>
        <p:spPr/>
        <p:txBody>
          <a:bodyPr/>
          <a:lstStyle/>
          <a:p>
            <a:fld id="{764630DD-E785-4208-B0D4-E2AC1069F2DC}" type="slidenum">
              <a:rPr lang="en-US"/>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Questions</a:t>
            </a:r>
          </a:p>
        </p:txBody>
      </p:sp>
      <p:sp>
        <p:nvSpPr>
          <p:cNvPr id="25603" name="Rectangle 3"/>
          <p:cNvSpPr>
            <a:spLocks noGrp="1" noChangeArrowheads="1"/>
          </p:cNvSpPr>
          <p:nvPr>
            <p:ph idx="1"/>
          </p:nvPr>
        </p:nvSpPr>
        <p:spPr/>
        <p:txBody>
          <a:bodyPr/>
          <a:lstStyle/>
          <a:p>
            <a:pPr>
              <a:buFontTx/>
              <a:buNone/>
            </a:pPr>
            <a:endParaRPr lang="en-US"/>
          </a:p>
        </p:txBody>
      </p:sp>
      <p:sp>
        <p:nvSpPr>
          <p:cNvPr id="6" name="Slide Number Placeholder 5"/>
          <p:cNvSpPr>
            <a:spLocks noGrp="1"/>
          </p:cNvSpPr>
          <p:nvPr>
            <p:ph type="sldNum" sz="quarter" idx="12"/>
          </p:nvPr>
        </p:nvSpPr>
        <p:spPr/>
        <p:txBody>
          <a:bodyPr/>
          <a:lstStyle/>
          <a:p>
            <a:fld id="{CBF94C9A-2358-4CD5-8068-B7F016E20070}" type="slidenum">
              <a:rPr lang="en-US"/>
              <a:pPr/>
              <a:t>24</a:t>
            </a:fld>
            <a:endParaRPr lang="en-US"/>
          </a:p>
        </p:txBody>
      </p:sp>
      <p:pic>
        <p:nvPicPr>
          <p:cNvPr id="25607" name="Picture 7" descr="question%20mark"/>
          <p:cNvPicPr>
            <a:picLocks noChangeAspect="1" noChangeArrowheads="1"/>
          </p:cNvPicPr>
          <p:nvPr/>
        </p:nvPicPr>
        <p:blipFill>
          <a:blip r:embed="rId2" cstate="print"/>
          <a:srcRect/>
          <a:stretch>
            <a:fillRect/>
          </a:stretch>
        </p:blipFill>
        <p:spPr bwMode="auto">
          <a:xfrm>
            <a:off x="457200" y="1600200"/>
            <a:ext cx="8229600" cy="4495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lIns="85570" tIns="42785" rIns="85570" bIns="42785"/>
          <a:lstStyle/>
          <a:p>
            <a:r>
              <a:rPr lang="en-US" smtClean="0"/>
              <a:t>CONFLICTS OF INTEREST</a:t>
            </a:r>
          </a:p>
        </p:txBody>
      </p:sp>
      <p:sp>
        <p:nvSpPr>
          <p:cNvPr id="14340" name="Rectangle 3"/>
          <p:cNvSpPr>
            <a:spLocks noGrp="1" noChangeArrowheads="1"/>
          </p:cNvSpPr>
          <p:nvPr>
            <p:ph idx="1"/>
          </p:nvPr>
        </p:nvSpPr>
        <p:spPr>
          <a:xfrm>
            <a:off x="549853" y="1371600"/>
            <a:ext cx="7902864" cy="4953000"/>
          </a:xfrm>
        </p:spPr>
        <p:txBody>
          <a:bodyPr lIns="85570" tIns="42785" rIns="85570" bIns="42785"/>
          <a:lstStyle/>
          <a:p>
            <a:r>
              <a:rPr lang="en-US" sz="1700" dirty="0" smtClean="0">
                <a:latin typeface="+mj-lt"/>
              </a:rPr>
              <a:t>DUTY OF LOYALTY</a:t>
            </a:r>
          </a:p>
          <a:p>
            <a:endParaRPr lang="en-US" sz="1700" dirty="0" smtClean="0">
              <a:latin typeface="+mj-lt"/>
            </a:endParaRPr>
          </a:p>
          <a:p>
            <a:r>
              <a:rPr lang="en-US" sz="1700" dirty="0" smtClean="0">
                <a:latin typeface="+mj-lt"/>
              </a:rPr>
              <a:t>WHAT IS A CONFLICT</a:t>
            </a:r>
          </a:p>
          <a:p>
            <a:endParaRPr lang="en-US" sz="1700" dirty="0" smtClean="0">
              <a:latin typeface="+mj-lt"/>
            </a:endParaRPr>
          </a:p>
          <a:p>
            <a:r>
              <a:rPr lang="en-US" sz="1700" dirty="0" smtClean="0">
                <a:latin typeface="+mj-lt"/>
              </a:rPr>
              <a:t>WHAT IS SELF DEALING</a:t>
            </a:r>
          </a:p>
          <a:p>
            <a:endParaRPr lang="en-US" sz="1700" dirty="0" smtClean="0">
              <a:latin typeface="+mj-lt"/>
            </a:endParaRPr>
          </a:p>
          <a:p>
            <a:r>
              <a:rPr lang="en-US" sz="1700" dirty="0" smtClean="0">
                <a:latin typeface="+mj-lt"/>
              </a:rPr>
              <a:t>PERMISSIVE EXCEPTIONS</a:t>
            </a:r>
          </a:p>
          <a:p>
            <a:endParaRPr lang="en-US" sz="1700" dirty="0" smtClean="0">
              <a:latin typeface="+mj-lt"/>
            </a:endParaRPr>
          </a:p>
          <a:p>
            <a:r>
              <a:rPr lang="en-US" sz="1700" dirty="0" smtClean="0">
                <a:latin typeface="+mj-lt"/>
              </a:rPr>
              <a:t>POTENTIAL LIABILITY</a:t>
            </a:r>
          </a:p>
          <a:p>
            <a:endParaRPr lang="en-US" sz="1700" dirty="0" smtClean="0">
              <a:latin typeface="+mj-lt"/>
            </a:endParaRPr>
          </a:p>
          <a:p>
            <a:r>
              <a:rPr lang="en-US" sz="1700" dirty="0" smtClean="0">
                <a:latin typeface="+mj-lt"/>
              </a:rPr>
              <a:t>NOTABLE FEDERAL LAWS  &amp; PERTINENT REGULATIONS</a:t>
            </a:r>
          </a:p>
          <a:p>
            <a:endParaRPr lang="en-US" sz="1700" dirty="0" smtClean="0">
              <a:latin typeface="+mj-lt"/>
            </a:endParaRPr>
          </a:p>
          <a:p>
            <a:r>
              <a:rPr lang="en-US" sz="1700" dirty="0" smtClean="0">
                <a:latin typeface="+mj-lt"/>
              </a:rPr>
              <a:t>MANAGING CONFLICTS</a:t>
            </a:r>
          </a:p>
          <a:p>
            <a:endParaRPr lang="en-US" sz="1700" dirty="0" smtClean="0"/>
          </a:p>
          <a:p>
            <a:r>
              <a:rPr lang="en-US" sz="1700" dirty="0" smtClean="0">
                <a:latin typeface="+mj-lt"/>
              </a:rPr>
              <a:t>POTENTIAL CONFLICT ISSUES</a:t>
            </a:r>
            <a:endParaRPr lang="en-US" dirty="0" smtClean="0">
              <a:latin typeface="+mj-lt"/>
            </a:endParaRPr>
          </a:p>
          <a:p>
            <a:endParaRPr lang="en-US" dirty="0" smtClean="0"/>
          </a:p>
          <a:p>
            <a:endParaRPr lang="en-US" dirty="0" smtClean="0"/>
          </a:p>
          <a:p>
            <a:endParaRPr lang="en-US" dirty="0" smtClean="0"/>
          </a:p>
          <a:p>
            <a:endParaRPr lang="en-US" dirty="0" smtClean="0"/>
          </a:p>
        </p:txBody>
      </p:sp>
      <p:sp>
        <p:nvSpPr>
          <p:cNvPr id="14338" name="Slide Number Placeholder 3"/>
          <p:cNvSpPr>
            <a:spLocks noGrp="1"/>
          </p:cNvSpPr>
          <p:nvPr>
            <p:ph type="sldNum" sz="quarter" idx="12"/>
          </p:nvPr>
        </p:nvSpPr>
        <p:spPr>
          <a:noFill/>
        </p:spPr>
        <p:txBody>
          <a:bodyPr lIns="85570" tIns="42785" rIns="85570" bIns="42785"/>
          <a:lstStyle/>
          <a:p>
            <a:pPr defTabSz="769532"/>
            <a:fld id="{561D73CF-9AAA-4E29-860C-A0ED7F623071}" type="slidenum">
              <a:rPr lang="en-GB" altLang="en-US"/>
              <a:pPr defTabSz="769532"/>
              <a:t>3</a:t>
            </a:fld>
            <a:endParaRPr lang="en-GB"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3800"/>
              <a:t>Duty of Loyalty</a:t>
            </a:r>
          </a:p>
        </p:txBody>
      </p:sp>
      <p:sp>
        <p:nvSpPr>
          <p:cNvPr id="11267" name="Rectangle 3"/>
          <p:cNvSpPr>
            <a:spLocks noGrp="1" noChangeArrowheads="1"/>
          </p:cNvSpPr>
          <p:nvPr>
            <p:ph idx="1"/>
          </p:nvPr>
        </p:nvSpPr>
        <p:spPr/>
        <p:txBody>
          <a:bodyPr/>
          <a:lstStyle/>
          <a:p>
            <a:pPr>
              <a:lnSpc>
                <a:spcPct val="90000"/>
              </a:lnSpc>
            </a:pPr>
            <a:r>
              <a:rPr lang="en-US" sz="2000" dirty="0">
                <a:latin typeface="+mj-lt"/>
              </a:rPr>
              <a:t>The duty of loyalty is the most fundamental duty of the fiduciary and is the cornerstone of fiduciary appointments. </a:t>
            </a:r>
          </a:p>
          <a:p>
            <a:pPr>
              <a:lnSpc>
                <a:spcPct val="90000"/>
              </a:lnSpc>
              <a:buFontTx/>
              <a:buNone/>
            </a:pPr>
            <a:endParaRPr lang="en-US" sz="2000" dirty="0">
              <a:latin typeface="+mj-lt"/>
            </a:endParaRPr>
          </a:p>
          <a:p>
            <a:pPr>
              <a:lnSpc>
                <a:spcPct val="90000"/>
              </a:lnSpc>
            </a:pPr>
            <a:r>
              <a:rPr lang="en-US" sz="2000" dirty="0">
                <a:latin typeface="+mj-lt"/>
              </a:rPr>
              <a:t>The fiduciary is under a duty to administer accounts solely in the interest of the beneficiaries.  The fiduciary must not allow personal interests to compete with those of beneficiaries.</a:t>
            </a:r>
          </a:p>
          <a:p>
            <a:pPr>
              <a:lnSpc>
                <a:spcPct val="90000"/>
              </a:lnSpc>
            </a:pPr>
            <a:endParaRPr lang="en-US" sz="2000" baseline="40000" dirty="0">
              <a:latin typeface="+mj-lt"/>
            </a:endParaRPr>
          </a:p>
          <a:p>
            <a:pPr>
              <a:lnSpc>
                <a:spcPct val="90000"/>
              </a:lnSpc>
            </a:pPr>
            <a:r>
              <a:rPr lang="en-US" sz="2000" dirty="0">
                <a:latin typeface="+mj-lt"/>
              </a:rPr>
              <a:t>The duty of loyalty comes as a result of the fiduciary relationship rather than from the governing instrument.</a:t>
            </a:r>
          </a:p>
          <a:p>
            <a:pPr>
              <a:lnSpc>
                <a:spcPct val="90000"/>
              </a:lnSpc>
            </a:pPr>
            <a:endParaRPr lang="en-US" sz="2000" dirty="0">
              <a:latin typeface="+mj-lt"/>
            </a:endParaRPr>
          </a:p>
          <a:p>
            <a:pPr>
              <a:lnSpc>
                <a:spcPct val="90000"/>
              </a:lnSpc>
            </a:pPr>
            <a:r>
              <a:rPr lang="en-US" sz="2000" dirty="0">
                <a:latin typeface="+mj-lt"/>
              </a:rPr>
              <a:t>The primary thrust of the duty of loyalty is to avoid potential or actual conflicts of interest, regardless of whether the fiduciary benefits form the potential or actual conflicts.</a:t>
            </a:r>
          </a:p>
        </p:txBody>
      </p:sp>
      <p:sp>
        <p:nvSpPr>
          <p:cNvPr id="5" name="Slide Number Placeholder 5"/>
          <p:cNvSpPr>
            <a:spLocks noGrp="1"/>
          </p:cNvSpPr>
          <p:nvPr>
            <p:ph type="sldNum" sz="quarter" idx="12"/>
          </p:nvPr>
        </p:nvSpPr>
        <p:spPr/>
        <p:txBody>
          <a:bodyPr/>
          <a:lstStyle/>
          <a:p>
            <a:fld id="{0242EFAE-AFD6-44B0-B227-D8DEED3B6AB3}" type="slidenum">
              <a:rPr lang="en-US"/>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3800"/>
              <a:t>Duty of Loyalty (Cont.)</a:t>
            </a:r>
          </a:p>
        </p:txBody>
      </p:sp>
      <p:sp>
        <p:nvSpPr>
          <p:cNvPr id="13315" name="Rectangle 3"/>
          <p:cNvSpPr>
            <a:spLocks noGrp="1" noChangeArrowheads="1"/>
          </p:cNvSpPr>
          <p:nvPr>
            <p:ph idx="1"/>
          </p:nvPr>
        </p:nvSpPr>
        <p:spPr/>
        <p:txBody>
          <a:bodyPr/>
          <a:lstStyle/>
          <a:p>
            <a:pPr marL="0" indent="0">
              <a:lnSpc>
                <a:spcPct val="80000"/>
              </a:lnSpc>
              <a:buFontTx/>
              <a:buNone/>
            </a:pPr>
            <a:r>
              <a:rPr lang="en-US" sz="2000" dirty="0">
                <a:latin typeface="+mj-lt"/>
              </a:rPr>
              <a:t>Chief Judge Cardozo in his opinion in </a:t>
            </a:r>
            <a:r>
              <a:rPr lang="en-US" sz="2000" u="sng" dirty="0" err="1">
                <a:latin typeface="+mj-lt"/>
              </a:rPr>
              <a:t>Meinhard</a:t>
            </a:r>
            <a:r>
              <a:rPr lang="en-US" sz="2000" u="sng" dirty="0">
                <a:latin typeface="+mj-lt"/>
              </a:rPr>
              <a:t> v. Salmon</a:t>
            </a:r>
            <a:r>
              <a:rPr lang="en-US" sz="2000" dirty="0">
                <a:latin typeface="+mj-lt"/>
              </a:rPr>
              <a:t>, 249 N.Y. 458, 164 N.E. 545, 546 (1928), described a fiduciary's duty of loyalty as follows:</a:t>
            </a:r>
          </a:p>
          <a:p>
            <a:pPr marL="0" indent="0">
              <a:lnSpc>
                <a:spcPct val="80000"/>
              </a:lnSpc>
              <a:buFontTx/>
              <a:buNone/>
            </a:pPr>
            <a:endParaRPr lang="en-US" sz="2000" b="1" dirty="0">
              <a:latin typeface="+mj-lt"/>
            </a:endParaRPr>
          </a:p>
          <a:p>
            <a:pPr marL="0" indent="0">
              <a:lnSpc>
                <a:spcPct val="80000"/>
              </a:lnSpc>
              <a:buFontTx/>
              <a:buNone/>
            </a:pPr>
            <a:r>
              <a:rPr lang="en-US" sz="2000" b="1" dirty="0">
                <a:latin typeface="+mj-lt"/>
              </a:rPr>
              <a:t>"Many forms of conduct permissible in a workaday world for those acting at arm's-length, are forbidden to those bound by fiduciary ties.  A trustee is held to something stricter than the morals of the market place.  Not honesty alone, but the punctilio of an honor the most sensitive, is then the standard of behavior.  As to this there has developed a tradition that is unbending and inveterate.  Uncompromising rigidity has been the attitude of courts of equity when petitioned to undermine the rule of undivided loyalty by the 'disintegrating erosion' of particular exceptions.  Only thus has the level of conduct for fiduciaries been kept at a level higher than that trodden by the crowd."</a:t>
            </a:r>
          </a:p>
          <a:p>
            <a:pPr marL="0" indent="0">
              <a:lnSpc>
                <a:spcPct val="80000"/>
              </a:lnSpc>
              <a:buFontTx/>
              <a:buNone/>
            </a:pPr>
            <a:endParaRPr lang="en-US" sz="2000" b="1" dirty="0"/>
          </a:p>
        </p:txBody>
      </p:sp>
      <p:sp>
        <p:nvSpPr>
          <p:cNvPr id="5" name="Slide Number Placeholder 5"/>
          <p:cNvSpPr>
            <a:spLocks noGrp="1"/>
          </p:cNvSpPr>
          <p:nvPr>
            <p:ph type="sldNum" sz="quarter" idx="12"/>
          </p:nvPr>
        </p:nvSpPr>
        <p:spPr/>
        <p:txBody>
          <a:bodyPr/>
          <a:lstStyle/>
          <a:p>
            <a:fld id="{310E9A2A-5A50-4907-911E-ED50D09F3EBE}" type="slidenum">
              <a:rPr lang="en-US"/>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lIns="85570" tIns="42785" rIns="85570" bIns="42785">
            <a:normAutofit/>
          </a:bodyPr>
          <a:lstStyle/>
          <a:p>
            <a:r>
              <a:rPr lang="en-US" smtClean="0"/>
              <a:t>WHAT IS A CONFLICT OF INTEREST?</a:t>
            </a:r>
          </a:p>
        </p:txBody>
      </p:sp>
      <p:sp>
        <p:nvSpPr>
          <p:cNvPr id="16388" name="Rectangle 3"/>
          <p:cNvSpPr>
            <a:spLocks noGrp="1" noChangeArrowheads="1"/>
          </p:cNvSpPr>
          <p:nvPr>
            <p:ph idx="1"/>
          </p:nvPr>
        </p:nvSpPr>
        <p:spPr>
          <a:xfrm>
            <a:off x="572944" y="1524000"/>
            <a:ext cx="8087591" cy="4953000"/>
          </a:xfrm>
        </p:spPr>
        <p:txBody>
          <a:bodyPr lIns="85570" tIns="42785" rIns="85570" bIns="42785">
            <a:normAutofit lnSpcReduction="10000"/>
          </a:bodyPr>
          <a:lstStyle/>
          <a:p>
            <a:pPr marL="325343" indent="-325343" defTabSz="855696"/>
            <a:r>
              <a:rPr lang="en-US" sz="1700" dirty="0" smtClean="0">
                <a:latin typeface="+mj-lt"/>
              </a:rPr>
              <a:t>Conflicts of interest generally result from inherent differences between the fiduciary’s own interests and the interests of its customers.  Such conflicts might impair the fiduciary’s duty to act exclusively in the best interest of account beneficiaries or clients. </a:t>
            </a:r>
          </a:p>
          <a:p>
            <a:pPr marL="325343" indent="-325343" defTabSz="855696"/>
            <a:endParaRPr lang="en-US" sz="1700" dirty="0" smtClean="0">
              <a:latin typeface="+mj-lt"/>
            </a:endParaRPr>
          </a:p>
          <a:p>
            <a:pPr marL="325343" indent="-325343" defTabSz="855696"/>
            <a:r>
              <a:rPr lang="en-US" sz="1700" dirty="0" smtClean="0">
                <a:latin typeface="+mj-lt"/>
              </a:rPr>
              <a:t>The fiduciary owes its beneficiaries undivided loyalty and must administer each trust for the exclusive benefit of account beneficiaries and the purposes for which the account was created.</a:t>
            </a:r>
          </a:p>
          <a:p>
            <a:pPr marL="325343" indent="-325343" defTabSz="855696">
              <a:buNone/>
            </a:pPr>
            <a:endParaRPr lang="en-US" sz="1700" dirty="0" smtClean="0">
              <a:latin typeface="+mj-lt"/>
            </a:endParaRPr>
          </a:p>
          <a:p>
            <a:pPr marL="325343" indent="-325343" defTabSz="855696"/>
            <a:r>
              <a:rPr lang="en-US" sz="1700" dirty="0" smtClean="0">
                <a:latin typeface="+mj-lt"/>
              </a:rPr>
              <a:t>A conflict of interest can create an appearance of impropriety that can undermine confidence in the fiduciary.  Further, the appearance of a conflict can be as damaging as an actual conflict.</a:t>
            </a:r>
          </a:p>
          <a:p>
            <a:pPr marL="325343" indent="-325343" defTabSz="855696">
              <a:buNone/>
            </a:pPr>
            <a:endParaRPr lang="en-US" sz="1700" dirty="0" smtClean="0">
              <a:latin typeface="+mj-lt"/>
            </a:endParaRPr>
          </a:p>
          <a:p>
            <a:pPr marL="325343" indent="-325343" defTabSz="855696"/>
            <a:r>
              <a:rPr lang="en-US" sz="1700" dirty="0" smtClean="0">
                <a:latin typeface="+mj-lt"/>
              </a:rPr>
              <a:t>A conflict of interest that is properly authorized and effectively managed may continue to exist</a:t>
            </a:r>
          </a:p>
          <a:p>
            <a:pPr marL="325343" indent="-325343" defTabSz="855696"/>
            <a:endParaRPr lang="en-US" sz="1700" dirty="0" smtClean="0">
              <a:latin typeface="+mj-lt"/>
            </a:endParaRPr>
          </a:p>
          <a:p>
            <a:pPr marL="325343" indent="-325343" defTabSz="855696"/>
            <a:r>
              <a:rPr lang="en-US" sz="1700" dirty="0" smtClean="0">
                <a:latin typeface="+mj-lt"/>
              </a:rPr>
              <a:t>When firms create multiple lines of businesses/entities they create multiple interests and the potential for conflicts among those interests.</a:t>
            </a:r>
            <a:endParaRPr lang="en-US" dirty="0" smtClean="0">
              <a:latin typeface="+mj-lt"/>
            </a:endParaRPr>
          </a:p>
          <a:p>
            <a:pPr marL="325343" indent="-325343" defTabSz="855696">
              <a:buNone/>
            </a:pPr>
            <a:endParaRPr lang="en-US" sz="800" dirty="0" smtClean="0"/>
          </a:p>
        </p:txBody>
      </p:sp>
      <p:sp>
        <p:nvSpPr>
          <p:cNvPr id="16386" name="Slide Number Placeholder 3"/>
          <p:cNvSpPr>
            <a:spLocks noGrp="1"/>
          </p:cNvSpPr>
          <p:nvPr>
            <p:ph type="sldNum" sz="quarter" idx="12"/>
          </p:nvPr>
        </p:nvSpPr>
        <p:spPr>
          <a:noFill/>
        </p:spPr>
        <p:txBody>
          <a:bodyPr lIns="85570" tIns="42785" rIns="85570" bIns="42785"/>
          <a:lstStyle/>
          <a:p>
            <a:pPr defTabSz="769532"/>
            <a:fld id="{0FC6F18F-7DDA-4241-BDBD-4187F38F875D}" type="slidenum">
              <a:rPr lang="en-GB" altLang="en-US"/>
              <a:pPr defTabSz="769532"/>
              <a:t>6</a:t>
            </a:fld>
            <a:endParaRPr lang="en-GB"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800"/>
              <a:t>What is Self-Dealing?</a:t>
            </a:r>
          </a:p>
        </p:txBody>
      </p:sp>
      <p:sp>
        <p:nvSpPr>
          <p:cNvPr id="9219" name="Rectangle 3"/>
          <p:cNvSpPr>
            <a:spLocks noGrp="1" noChangeArrowheads="1"/>
          </p:cNvSpPr>
          <p:nvPr>
            <p:ph idx="1"/>
          </p:nvPr>
        </p:nvSpPr>
        <p:spPr/>
        <p:txBody>
          <a:bodyPr/>
          <a:lstStyle/>
          <a:p>
            <a:pPr marL="347663" indent="-347663"/>
            <a:r>
              <a:rPr lang="en-US" sz="2000" dirty="0">
                <a:latin typeface="+mj-lt"/>
              </a:rPr>
              <a:t>Generally, self-dealing occurs when a fiduciary is a party to a transaction with itself or its affiliates and acts in its own interest rather than in the interest of the beneficiaries.</a:t>
            </a:r>
          </a:p>
          <a:p>
            <a:pPr marL="347663" indent="-347663"/>
            <a:endParaRPr lang="en-US" sz="2000" dirty="0">
              <a:latin typeface="+mj-lt"/>
            </a:endParaRPr>
          </a:p>
          <a:p>
            <a:pPr marL="347663" indent="-347663"/>
            <a:r>
              <a:rPr lang="en-US" sz="2000" dirty="0">
                <a:latin typeface="+mj-lt"/>
              </a:rPr>
              <a:t>Self-dealing can also occur when a fiduciary is a party to a transaction with its directors, officers, or employees, or those of an affiliate.</a:t>
            </a:r>
          </a:p>
          <a:p>
            <a:pPr marL="347663" indent="-347663"/>
            <a:endParaRPr lang="en-US" sz="2000" dirty="0">
              <a:latin typeface="+mj-lt"/>
            </a:endParaRPr>
          </a:p>
          <a:p>
            <a:pPr marL="347663" indent="-347663"/>
            <a:r>
              <a:rPr lang="en-US" sz="2000" dirty="0">
                <a:latin typeface="+mj-lt"/>
              </a:rPr>
              <a:t>Self-dealing is a violation of the duty of loyalty and always involves a conflict of interest.  However, not all conflicts of interest involve self-dealing. </a:t>
            </a:r>
          </a:p>
          <a:p>
            <a:pPr marL="347663" indent="-347663">
              <a:buFontTx/>
              <a:buNone/>
            </a:pPr>
            <a:endParaRPr lang="en-US" sz="2000" dirty="0"/>
          </a:p>
        </p:txBody>
      </p:sp>
      <p:sp>
        <p:nvSpPr>
          <p:cNvPr id="5" name="Slide Number Placeholder 5"/>
          <p:cNvSpPr>
            <a:spLocks noGrp="1"/>
          </p:cNvSpPr>
          <p:nvPr>
            <p:ph type="sldNum" sz="quarter" idx="12"/>
          </p:nvPr>
        </p:nvSpPr>
        <p:spPr/>
        <p:txBody>
          <a:bodyPr/>
          <a:lstStyle/>
          <a:p>
            <a:fld id="{DE3B32E7-5C5D-4584-A968-6461F8ED66BB}" type="slidenum">
              <a:rPr lang="en-US"/>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3800"/>
              <a:t>What is Self-Dealing? (Cont.)</a:t>
            </a:r>
          </a:p>
        </p:txBody>
      </p:sp>
      <p:sp>
        <p:nvSpPr>
          <p:cNvPr id="15363" name="Rectangle 3"/>
          <p:cNvSpPr>
            <a:spLocks noGrp="1" noChangeArrowheads="1"/>
          </p:cNvSpPr>
          <p:nvPr>
            <p:ph idx="1"/>
          </p:nvPr>
        </p:nvSpPr>
        <p:spPr/>
        <p:txBody>
          <a:bodyPr/>
          <a:lstStyle/>
          <a:p>
            <a:pPr marL="0" indent="0">
              <a:lnSpc>
                <a:spcPct val="80000"/>
              </a:lnSpc>
              <a:buFontTx/>
              <a:buNone/>
            </a:pPr>
            <a:r>
              <a:rPr lang="en-US" sz="2000" dirty="0">
                <a:latin typeface="+mj-lt"/>
              </a:rPr>
              <a:t>A clear statement of law regarding self-dealing was expressed by the U.S. Supreme Court in </a:t>
            </a:r>
            <a:r>
              <a:rPr lang="en-US" sz="2000" u="sng" dirty="0" err="1">
                <a:latin typeface="+mj-lt"/>
              </a:rPr>
              <a:t>Michoud</a:t>
            </a:r>
            <a:r>
              <a:rPr lang="en-US" sz="2000" u="sng" dirty="0">
                <a:latin typeface="+mj-lt"/>
              </a:rPr>
              <a:t> v. </a:t>
            </a:r>
            <a:r>
              <a:rPr lang="en-US" sz="2000" u="sng" dirty="0" err="1">
                <a:latin typeface="+mj-lt"/>
              </a:rPr>
              <a:t>Girod</a:t>
            </a:r>
            <a:r>
              <a:rPr lang="en-US" sz="2000" dirty="0">
                <a:latin typeface="+mj-lt"/>
              </a:rPr>
              <a:t>, 11 </a:t>
            </a:r>
            <a:r>
              <a:rPr lang="en-US" sz="2000" dirty="0" err="1">
                <a:latin typeface="+mj-lt"/>
              </a:rPr>
              <a:t>L.Ed</a:t>
            </a:r>
            <a:r>
              <a:rPr lang="en-US" sz="2000" dirty="0">
                <a:latin typeface="+mj-lt"/>
              </a:rPr>
              <a:t>. 1076, 1099:</a:t>
            </a:r>
          </a:p>
          <a:p>
            <a:pPr marL="0" indent="0">
              <a:lnSpc>
                <a:spcPct val="80000"/>
              </a:lnSpc>
            </a:pPr>
            <a:endParaRPr lang="en-US" sz="2000" dirty="0">
              <a:latin typeface="+mj-lt"/>
            </a:endParaRPr>
          </a:p>
          <a:p>
            <a:pPr marL="0" indent="0">
              <a:lnSpc>
                <a:spcPct val="80000"/>
              </a:lnSpc>
              <a:buFontTx/>
              <a:buNone/>
            </a:pPr>
            <a:r>
              <a:rPr lang="en-US" sz="2000" b="1" dirty="0">
                <a:latin typeface="+mj-lt"/>
              </a:rPr>
              <a:t>"The general rule stands upon our great moral obligation to refrain from placing ourselves in relations which ordinarily excite a conflict between self-interest and integrity. . . . It therefore prohibits a party from purchasing on his own account that which his duty or trust requires him to sell on account of another, and from purchasing on account of another that which he sells on his own account. In effect, he is not allowed to unite the two opposite characters of buyer and seller, because his interests, when he is the seller or buyer on his own account, are directly conflicting with those of the person on whose account he buys or sells."</a:t>
            </a:r>
          </a:p>
        </p:txBody>
      </p:sp>
      <p:sp>
        <p:nvSpPr>
          <p:cNvPr id="5" name="Slide Number Placeholder 5"/>
          <p:cNvSpPr>
            <a:spLocks noGrp="1"/>
          </p:cNvSpPr>
          <p:nvPr>
            <p:ph type="sldNum" sz="quarter" idx="12"/>
          </p:nvPr>
        </p:nvSpPr>
        <p:spPr/>
        <p:txBody>
          <a:bodyPr/>
          <a:lstStyle/>
          <a:p>
            <a:fld id="{39EB8A84-DED3-4BBC-9316-1BF12BEF18E0}" type="slidenum">
              <a:rPr lang="en-US"/>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sz="3800"/>
              <a:t>Permissive Exceptions to</a:t>
            </a:r>
            <a:br>
              <a:rPr lang="en-US" sz="3800"/>
            </a:br>
            <a:r>
              <a:rPr lang="en-US" sz="3800"/>
              <a:t>Duty of Loyalty</a:t>
            </a:r>
          </a:p>
        </p:txBody>
      </p:sp>
      <p:sp>
        <p:nvSpPr>
          <p:cNvPr id="24579" name="Rectangle 3"/>
          <p:cNvSpPr>
            <a:spLocks noGrp="1" noChangeArrowheads="1"/>
          </p:cNvSpPr>
          <p:nvPr>
            <p:ph idx="1"/>
          </p:nvPr>
        </p:nvSpPr>
        <p:spPr/>
        <p:txBody>
          <a:bodyPr/>
          <a:lstStyle/>
          <a:p>
            <a:r>
              <a:rPr lang="en-US" sz="1800" dirty="0">
                <a:latin typeface="+mj-lt"/>
              </a:rPr>
              <a:t>The duty of undivided loyalty can only be waived if:</a:t>
            </a:r>
          </a:p>
          <a:p>
            <a:pPr>
              <a:buFontTx/>
              <a:buNone/>
            </a:pPr>
            <a:endParaRPr lang="en-US" sz="1200" dirty="0">
              <a:latin typeface="+mj-lt"/>
            </a:endParaRPr>
          </a:p>
          <a:p>
            <a:pPr lvl="1"/>
            <a:r>
              <a:rPr lang="en-US" sz="1600" dirty="0">
                <a:latin typeface="+mj-lt"/>
              </a:rPr>
              <a:t>Authorized by applicable law</a:t>
            </a:r>
          </a:p>
          <a:p>
            <a:pPr lvl="2"/>
            <a:r>
              <a:rPr lang="en-US" sz="1400" dirty="0">
                <a:latin typeface="+mj-lt"/>
              </a:rPr>
              <a:t>Governing Instrument</a:t>
            </a:r>
          </a:p>
          <a:p>
            <a:pPr lvl="2"/>
            <a:r>
              <a:rPr lang="en-US" sz="1400" dirty="0">
                <a:latin typeface="+mj-lt"/>
              </a:rPr>
              <a:t>State Law</a:t>
            </a:r>
          </a:p>
          <a:p>
            <a:pPr lvl="2"/>
            <a:r>
              <a:rPr lang="en-US" sz="1400" dirty="0">
                <a:latin typeface="+mj-lt"/>
              </a:rPr>
              <a:t>Federal Law</a:t>
            </a:r>
          </a:p>
          <a:p>
            <a:pPr lvl="2"/>
            <a:r>
              <a:rPr lang="en-US" sz="1400" dirty="0">
                <a:latin typeface="+mj-lt"/>
              </a:rPr>
              <a:t>Court Order</a:t>
            </a:r>
          </a:p>
          <a:p>
            <a:pPr lvl="2">
              <a:buFontTx/>
              <a:buNone/>
            </a:pPr>
            <a:endParaRPr lang="en-US" sz="1400" dirty="0">
              <a:latin typeface="+mj-lt"/>
            </a:endParaRPr>
          </a:p>
          <a:p>
            <a:pPr lvl="1"/>
            <a:r>
              <a:rPr lang="en-US" sz="1600" dirty="0">
                <a:latin typeface="+mj-lt"/>
              </a:rPr>
              <a:t>Beneficiary Approval</a:t>
            </a:r>
          </a:p>
          <a:p>
            <a:pPr lvl="2"/>
            <a:r>
              <a:rPr lang="en-US" sz="1400" dirty="0">
                <a:latin typeface="+mj-lt"/>
              </a:rPr>
              <a:t>Must fully disclose conflict to current and contingent beneficiaries (including children through the use of a guardian ad </a:t>
            </a:r>
            <a:r>
              <a:rPr lang="en-US" sz="1400" dirty="0" err="1">
                <a:latin typeface="+mj-lt"/>
              </a:rPr>
              <a:t>litem</a:t>
            </a:r>
            <a:r>
              <a:rPr lang="en-US" sz="1400" dirty="0">
                <a:latin typeface="+mj-lt"/>
              </a:rPr>
              <a:t>)</a:t>
            </a:r>
          </a:p>
          <a:p>
            <a:pPr lvl="2"/>
            <a:r>
              <a:rPr lang="en-US" sz="1400" dirty="0">
                <a:latin typeface="+mj-lt"/>
              </a:rPr>
              <a:t>Must be no local law to the contrary</a:t>
            </a:r>
          </a:p>
          <a:p>
            <a:pPr lvl="2">
              <a:buFontTx/>
              <a:buNone/>
            </a:pPr>
            <a:endParaRPr lang="en-US" sz="1200" dirty="0">
              <a:latin typeface="+mj-lt"/>
            </a:endParaRPr>
          </a:p>
          <a:p>
            <a:pPr lvl="1"/>
            <a:r>
              <a:rPr lang="en-US" sz="1600" dirty="0">
                <a:latin typeface="+mj-lt"/>
              </a:rPr>
              <a:t> Revocable Trust Grantor Approval</a:t>
            </a:r>
          </a:p>
          <a:p>
            <a:pPr lvl="2"/>
            <a:r>
              <a:rPr lang="en-US" sz="1400" dirty="0">
                <a:latin typeface="+mj-lt"/>
              </a:rPr>
              <a:t>Written direction of the grantor required</a:t>
            </a:r>
          </a:p>
          <a:p>
            <a:pPr lvl="1"/>
            <a:endParaRPr lang="en-US" sz="1400" dirty="0"/>
          </a:p>
        </p:txBody>
      </p:sp>
      <p:sp>
        <p:nvSpPr>
          <p:cNvPr id="5" name="Slide Number Placeholder 5"/>
          <p:cNvSpPr>
            <a:spLocks noGrp="1"/>
          </p:cNvSpPr>
          <p:nvPr>
            <p:ph type="sldNum" sz="quarter" idx="12"/>
          </p:nvPr>
        </p:nvSpPr>
        <p:spPr/>
        <p:txBody>
          <a:bodyPr/>
          <a:lstStyle/>
          <a:p>
            <a:fld id="{1DEAF40C-75B8-4A45-B781-C80ABDBA55D3}" type="slidenum">
              <a:rPr lang="en-US"/>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2403</TotalTime>
  <Words>2070</Words>
  <Application>Microsoft Office PowerPoint</Application>
  <PresentationFormat>On-screen Show (4:3)</PresentationFormat>
  <Paragraphs>294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 Conflicts Of Interest  FIRMA National RISK MANAGEMENT  TRAINING CONFERENCE FORT WORTH, TEXAS March  25-29, 2012</vt:lpstr>
      <vt:lpstr>DISCLAIMER</vt:lpstr>
      <vt:lpstr>CONFLICTS OF INTEREST</vt:lpstr>
      <vt:lpstr>Duty of Loyalty</vt:lpstr>
      <vt:lpstr>Duty of Loyalty (Cont.)</vt:lpstr>
      <vt:lpstr>WHAT IS A CONFLICT OF INTEREST?</vt:lpstr>
      <vt:lpstr>What is Self-Dealing?</vt:lpstr>
      <vt:lpstr>What is Self-Dealing? (Cont.)</vt:lpstr>
      <vt:lpstr>Permissive Exceptions to Duty of Loyalty</vt:lpstr>
      <vt:lpstr>Potential Liability</vt:lpstr>
      <vt:lpstr>Slide 11</vt:lpstr>
      <vt:lpstr>GOVERNANCE</vt:lpstr>
      <vt:lpstr>Pertinent  OCC Regulation</vt:lpstr>
      <vt:lpstr>Notable Federal Laws</vt:lpstr>
      <vt:lpstr>Notable Federal Laws (Cont.)</vt:lpstr>
      <vt:lpstr>POTENTIAL CONFLICT ISSUES</vt:lpstr>
      <vt:lpstr>POTENTIAL CONFLICT ISSUES – CONT.</vt:lpstr>
      <vt:lpstr>POTENTIAL CONFLICT ISSUES – CONT.</vt:lpstr>
      <vt:lpstr>POTENTIAL CONFLICT ISSUES – CONT.</vt:lpstr>
      <vt:lpstr>POTENTIAL CONFLICT ISSUES – CONT. BROKERS &amp; AFFILIATED TRUST COMPANIES</vt:lpstr>
      <vt:lpstr>Managing Conflicts</vt:lpstr>
      <vt:lpstr>Why Should I Be Concerned About Conflicts of Interest &amp; Self-Dealing?</vt:lpstr>
      <vt:lpstr>Summary</vt:lpstr>
      <vt:lpstr>Questions</vt:lpstr>
    </vt:vector>
  </TitlesOfParts>
  <Company>A. G. Edwards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Conflicts of Interest</dc:title>
  <dc:creator>Jeff Kropschot</dc:creator>
  <cp:lastModifiedBy>Deborah Austin</cp:lastModifiedBy>
  <cp:revision>71</cp:revision>
  <dcterms:created xsi:type="dcterms:W3CDTF">2007-10-17T18:52:54Z</dcterms:created>
  <dcterms:modified xsi:type="dcterms:W3CDTF">2012-01-31T23:57:34Z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