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1"/>
  </p:notesMasterIdLst>
  <p:sldIdLst>
    <p:sldId id="291" r:id="rId2"/>
    <p:sldId id="431" r:id="rId3"/>
    <p:sldId id="429" r:id="rId4"/>
    <p:sldId id="380" r:id="rId5"/>
    <p:sldId id="388" r:id="rId6"/>
    <p:sldId id="428" r:id="rId7"/>
    <p:sldId id="410" r:id="rId8"/>
    <p:sldId id="381" r:id="rId9"/>
    <p:sldId id="389" r:id="rId10"/>
    <p:sldId id="390" r:id="rId11"/>
    <p:sldId id="391" r:id="rId12"/>
    <p:sldId id="433" r:id="rId13"/>
    <p:sldId id="396" r:id="rId14"/>
    <p:sldId id="434" r:id="rId15"/>
    <p:sldId id="435" r:id="rId16"/>
    <p:sldId id="405" r:id="rId17"/>
    <p:sldId id="443" r:id="rId18"/>
    <p:sldId id="442" r:id="rId19"/>
    <p:sldId id="406" r:id="rId20"/>
    <p:sldId id="407" r:id="rId21"/>
    <p:sldId id="444" r:id="rId22"/>
    <p:sldId id="445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411" r:id="rId32"/>
    <p:sldId id="436" r:id="rId33"/>
    <p:sldId id="437" r:id="rId34"/>
    <p:sldId id="438" r:id="rId35"/>
    <p:sldId id="439" r:id="rId36"/>
    <p:sldId id="440" r:id="rId37"/>
    <p:sldId id="441" r:id="rId38"/>
    <p:sldId id="446" r:id="rId39"/>
    <p:sldId id="447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4476B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896" autoAdjust="0"/>
    <p:restoredTop sz="83183" autoAdjust="0"/>
  </p:normalViewPr>
  <p:slideViewPr>
    <p:cSldViewPr>
      <p:cViewPr varScale="1">
        <p:scale>
          <a:sx n="107" d="100"/>
          <a:sy n="10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users\NBaker\Nancy's%20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users\NBaker\Nancy's%20Cha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23021401171009"/>
          <c:y val="3.937063718099082E-2"/>
          <c:w val="0.67046209368060039"/>
          <c:h val="0.921258725638018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Fund 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$433 M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Sheet1!$B$4</c:f>
              <c:numCache>
                <c:formatCode>"$"#,##0_);[Red]\("$"#,##0\)</c:formatCode>
                <c:ptCount val="1"/>
                <c:pt idx="0">
                  <c:v>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35776"/>
        <c:axId val="121832576"/>
      </c:barChart>
      <c:catAx>
        <c:axId val="117435776"/>
        <c:scaling>
          <c:orientation val="minMax"/>
        </c:scaling>
        <c:delete val="1"/>
        <c:axPos val="b"/>
        <c:majorTickMark val="out"/>
        <c:minorTickMark val="none"/>
        <c:tickLblPos val="none"/>
        <c:crossAx val="121832576"/>
        <c:crosses val="autoZero"/>
        <c:auto val="1"/>
        <c:lblAlgn val="ctr"/>
        <c:lblOffset val="100"/>
        <c:noMultiLvlLbl val="0"/>
      </c:catAx>
      <c:valAx>
        <c:axId val="121832576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1174357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Phase 1 Claimant Payments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$285 M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Sheet1!$B$23</c:f>
              <c:numCache>
                <c:formatCode>"$"#,##0_);[Red]\("$"#,##0\)</c:formatCode>
                <c:ptCount val="1"/>
                <c:pt idx="0">
                  <c:v>285</c:v>
                </c:pt>
              </c:numCache>
            </c:numRef>
          </c:val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Phase 2 Claimant Payments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$93 M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Sheet1!$B$24</c:f>
              <c:numCache>
                <c:formatCode>"$"#,##0_);[Red]\("$"#,##0\)</c:formatCode>
                <c:ptCount val="1"/>
                <c:pt idx="0">
                  <c:v>93</c:v>
                </c:pt>
              </c:numCache>
            </c:numRef>
          </c:val>
        </c:ser>
        <c:ser>
          <c:idx val="2"/>
          <c:order val="2"/>
          <c:tx>
            <c:strRef>
              <c:f>Sheet1!$A$25</c:f>
              <c:strCache>
                <c:ptCount val="1"/>
                <c:pt idx="0">
                  <c:v>Additional Payments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$13 M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Sheet1!$B$25</c:f>
              <c:numCache>
                <c:formatCode>"$"#,##0_);[Red]\("$"#,##0\)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Sheet1!$A$26</c:f>
              <c:strCache>
                <c:ptCount val="1"/>
                <c:pt idx="0">
                  <c:v>Residual Funds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$42 M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Sheet1!$B$26</c:f>
              <c:numCache>
                <c:formatCode>"$"#,##0_);[Red]\("$"#,##0\)</c:formatCode>
                <c:ptCount val="1"/>
                <c:pt idx="0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897344"/>
        <c:axId val="121898880"/>
      </c:barChart>
      <c:catAx>
        <c:axId val="121897344"/>
        <c:scaling>
          <c:orientation val="minMax"/>
        </c:scaling>
        <c:delete val="1"/>
        <c:axPos val="b"/>
        <c:majorTickMark val="out"/>
        <c:minorTickMark val="none"/>
        <c:tickLblPos val="none"/>
        <c:crossAx val="121898880"/>
        <c:crosses val="autoZero"/>
        <c:auto val="1"/>
        <c:lblAlgn val="ctr"/>
        <c:lblOffset val="100"/>
        <c:noMultiLvlLbl val="0"/>
      </c:catAx>
      <c:valAx>
        <c:axId val="121898880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121897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44" tIns="46572" rIns="93144" bIns="46572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44" tIns="46572" rIns="93144" bIns="46572" rtlCol="0"/>
          <a:lstStyle>
            <a:lvl1pPr algn="r">
              <a:defRPr sz="1300"/>
            </a:lvl1pPr>
          </a:lstStyle>
          <a:p>
            <a:pPr>
              <a:defRPr/>
            </a:pPr>
            <a:fld id="{642929E9-0989-4E86-BBEC-6895BE93A070}" type="datetimeFigureOut">
              <a:rPr lang="en-US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4" tIns="46572" rIns="93144" bIns="4657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93144" tIns="46572" rIns="93144" bIns="4657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44" tIns="46572" rIns="93144" bIns="4657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44" tIns="46572" rIns="93144" bIns="46572" rtlCol="0" anchor="b"/>
          <a:lstStyle>
            <a:lvl1pPr algn="r">
              <a:defRPr sz="1300"/>
            </a:lvl1pPr>
          </a:lstStyle>
          <a:p>
            <a:pPr>
              <a:defRPr/>
            </a:pPr>
            <a:fld id="{91882C0D-F2E4-454A-B0DD-7C3643AB0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967AC2-4743-46C7-95DC-CC05D5386AC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11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16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18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19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20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21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136178-E751-4971-A064-4E63B5A7F624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2FFDDA-494F-4B27-A685-F4334ED192A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8CC0F-246C-4F12-BF35-81F0E36191C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26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58E91D-5E1E-47E3-A3B7-264F58E5BA8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A875E8-5E6D-41E2-8C2F-8701DBBAD53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28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5" tIns="46588" rIns="93175" bIns="46588" anchor="b"/>
          <a:lstStyle/>
          <a:p>
            <a:pPr algn="r" defTabSz="906463"/>
            <a:fld id="{D6449187-FF8F-4086-BB48-8E90145EBC2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defTabSz="906463"/>
              <a:t>29</a:t>
            </a:fld>
            <a:endParaRPr 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6612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4838"/>
            <a:ext cx="5607050" cy="4183062"/>
          </a:xfrm>
          <a:noFill/>
        </p:spPr>
        <p:txBody>
          <a:bodyPr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1C6E2F-4DA5-4679-87E6-5A1BE4691C11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30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31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93E01-9402-47D7-B144-427C6836193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327CFD-04D2-4FEB-976B-77DAEAB96232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972031-179F-42EB-8EDD-5C996290B52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7CEF0E-D85F-4284-BB17-FBE190DB8EC7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35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C2228-82ED-4FC7-AEA2-6759A34FBFA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5086F8-7322-4BC8-AD38-2690CA3016D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71CDD-B11D-4124-96CD-65151C92CC6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C2228-82ED-4FC7-AEA2-6759A34FBFA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C2228-82ED-4FC7-AEA2-6759A34FBFA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C2228-82ED-4FC7-AEA2-6759A34FBFA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hidden">
          <a:xfrm>
            <a:off x="1716088" y="130333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573088" y="3194050"/>
            <a:ext cx="576262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716088" y="1300163"/>
            <a:ext cx="574675" cy="6429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2281238" y="690563"/>
            <a:ext cx="585787" cy="635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1141413" y="3194050"/>
            <a:ext cx="584200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2281238" y="1301750"/>
            <a:ext cx="585787" cy="642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1141413" y="1941513"/>
            <a:ext cx="584200" cy="6334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0" y="1938338"/>
            <a:ext cx="582613" cy="6334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716088" y="1941513"/>
            <a:ext cx="574675" cy="633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573088" y="2571750"/>
            <a:ext cx="576262" cy="6445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141413" y="2571750"/>
            <a:ext cx="584200" cy="644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985963"/>
            <a:ext cx="6019800" cy="2209800"/>
          </a:xfrm>
        </p:spPr>
        <p:txBody>
          <a:bodyPr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Arch’s Performance in the Wireless Technology Market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July 30, 2004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pPr>
              <a:defRPr/>
            </a:pPr>
            <a:fld id="{DBF970CA-80E4-411E-A796-A289F770A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2A646-B476-4834-9267-5E6B48C906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558800"/>
            <a:ext cx="2065337" cy="3887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450" y="558800"/>
            <a:ext cx="6043613" cy="3887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3E41-6296-4622-B616-7348D7026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558800"/>
            <a:ext cx="8229600" cy="4556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246538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F3E3-8410-4EC4-9B89-DB477BB36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558800"/>
            <a:ext cx="8229600" cy="4556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2465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465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8E26-902D-41FE-A90E-D54F33545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F1516-9C60-4949-B115-F05F20268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F4749-F1CF-4065-A360-F310448C6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46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46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8126E-9D83-402A-B97F-1A0DF1C21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2CF0-3711-464E-9E07-19AEC811F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FF908-5EC1-47D1-895E-3AD6CC966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4A8F-4564-4AAA-97CE-5F1FAA34A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9EB2-52F2-4E51-A6EB-7658DD6AA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A860-EF67-4144-AD96-D05CC3A78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9B78F6B6-0EED-4E46-8344-70699DC39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666699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666699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9999CC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666699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9999CC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25450" y="558800"/>
            <a:ext cx="8229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50000"/>
        </a:spcBef>
        <a:spcAft>
          <a:spcPct val="0"/>
        </a:spcAft>
        <a:defRPr sz="28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5257800"/>
            <a:ext cx="9144000" cy="1143000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26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Annual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National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Risk Management Training Conference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March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25-29, 2012   ●   Fort Worth, Texas</a:t>
            </a:r>
          </a:p>
          <a:p>
            <a:pPr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2100" y="2005741"/>
            <a:ext cx="6311900" cy="1884362"/>
          </a:xfrm>
        </p:spPr>
        <p:txBody>
          <a:bodyPr/>
          <a:lstStyle/>
          <a:p>
            <a:pPr eaLnBrk="1" hangingPunct="1">
              <a:spcBef>
                <a:spcPct val="5000"/>
              </a:spcBef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Distribution Process in Class Action and SEC Settlements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900" b="0" dirty="0" smtClean="0"/>
              <a:t/>
            </a:r>
            <a:br>
              <a:rPr lang="en-US" sz="900" b="0" dirty="0" smtClean="0"/>
            </a:br>
            <a:endParaRPr lang="en-US" sz="2800" dirty="0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95600" y="4114800"/>
            <a:ext cx="58674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Francis E. McGovern</a:t>
            </a:r>
          </a:p>
          <a:p>
            <a:pPr eaLnBrk="0" hangingPunct="0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PROFESSOR OF LAW, DUKE UNIVERSITY</a:t>
            </a:r>
            <a:r>
              <a:rPr lang="en-US" sz="1400" b="1" i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1400" b="1" i="1" dirty="0">
                <a:solidFill>
                  <a:srgbClr val="000000"/>
                </a:solidFill>
                <a:latin typeface="Times New Roman" pitchFamily="18" charset="0"/>
              </a:rPr>
            </a:br>
            <a:endParaRPr lang="en-US" sz="1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9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B6850-BF24-413E-A53D-9CC301C20D0B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029200"/>
            <a:ext cx="2209800" cy="990600"/>
          </a:xfrm>
          <a:prstGeom prst="rect">
            <a:avLst/>
          </a:prstGeom>
          <a:ln w="34925">
            <a:solidFill>
              <a:srgbClr val="6666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86868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Notice / Claim Form Mailing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8001000" cy="5693866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Interface with nominees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Publication in IBD and direct mail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Alternative media – WSJ, email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Support Services – helpline, website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Blank and pre-populated 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   claim forms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Electronic filing option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   for bulk filers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191000"/>
            <a:ext cx="2105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Claim Processing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7516813" cy="5509200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Receipt and response rate calculation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Validity determination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Deficiency processing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Fraud prevention and detection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Payment calculation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Notification		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Pro rata			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i="1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 minimis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95800"/>
            <a:ext cx="1471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038600"/>
            <a:ext cx="1471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181600"/>
            <a:ext cx="1471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Payment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7516813" cy="5201424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File approval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Mailing and wire transfers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Single payments to bulk filers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Follow up on undelivered and un-cashed checks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Payment review/appeal 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  process	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pic>
        <p:nvPicPr>
          <p:cNvPr id="6" name="Picture 5" descr="C:\Documents and Settings\nbaker\Local Settings\Temporary Internet Files\Content.IE5\HSPE57DP\MCBS0108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267200"/>
            <a:ext cx="2826190" cy="1779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93560"/>
          </a:xfrm>
        </p:spPr>
        <p:txBody>
          <a:bodyPr/>
          <a:lstStyle/>
          <a:p>
            <a:pPr marL="342900" lvl="0" indent="-342900" eaLnBrk="1" hangingPunct="1">
              <a:lnSpc>
                <a:spcPct val="90000"/>
              </a:lnSpc>
              <a:defRPr/>
            </a:pPr>
            <a:r>
              <a:rPr lang="en-US" sz="3200" dirty="0" smtClean="0">
                <a:ea typeface="+mn-ea"/>
                <a:cs typeface="+mn-cs"/>
              </a:rPr>
              <a:t>Participation Rates in Private Securities Litigation Settlement Distributions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7516813" cy="4739759"/>
          </a:xfrm>
        </p:spPr>
        <p:txBody>
          <a:bodyPr/>
          <a:lstStyle/>
          <a:p>
            <a:pPr eaLnBrk="1" hangingPunct="1">
              <a:buClr>
                <a:srgbClr val="3366FF"/>
              </a:buClr>
              <a:buNone/>
              <a:defRPr/>
            </a:pPr>
            <a:endParaRPr lang="en-US" sz="2000" b="1" dirty="0" smtClean="0">
              <a:latin typeface="Calibri" pitchFamily="34" charset="0"/>
            </a:endParaRPr>
          </a:p>
          <a:p>
            <a:pPr marL="1314450" lvl="2" indent="-457200" eaLnBrk="1" hangingPunct="1">
              <a:spcBef>
                <a:spcPts val="0"/>
              </a:spcBef>
              <a:buClr>
                <a:srgbClr val="3366FF"/>
              </a:buClr>
              <a:defRPr/>
            </a:pPr>
            <a:r>
              <a:rPr lang="en-US" sz="3200" dirty="0" smtClean="0">
                <a:latin typeface="Calibri" pitchFamily="34" charset="0"/>
              </a:rPr>
              <a:t>Study: 52 Cases</a:t>
            </a:r>
          </a:p>
          <a:p>
            <a:pPr marL="1314450" lvl="2" indent="-457200" eaLnBrk="1" hangingPunct="1">
              <a:spcBef>
                <a:spcPts val="0"/>
              </a:spcBef>
              <a:buClr>
                <a:srgbClr val="3366FF"/>
              </a:buClr>
              <a:defRPr/>
            </a:pPr>
            <a:r>
              <a:rPr lang="en-US" sz="3200" dirty="0" smtClean="0">
                <a:latin typeface="Calibri" pitchFamily="34" charset="0"/>
              </a:rPr>
              <a:t>Settlement years: 2000-2008</a:t>
            </a:r>
          </a:p>
          <a:p>
            <a:pPr marL="1314450" lvl="2" indent="-457200" eaLnBrk="1" hangingPunct="1">
              <a:spcBef>
                <a:spcPts val="0"/>
              </a:spcBef>
              <a:buClr>
                <a:srgbClr val="3366FF"/>
              </a:buClr>
              <a:defRPr/>
            </a:pPr>
            <a:r>
              <a:rPr lang="en-US" sz="3200" dirty="0" smtClean="0">
                <a:latin typeface="Calibri" pitchFamily="34" charset="0"/>
              </a:rPr>
              <a:t>Analysis:</a:t>
            </a:r>
          </a:p>
          <a:p>
            <a:pPr marL="914400" lvl="1" indent="-457200" algn="ctr" eaLnBrk="1" hangingPunct="1">
              <a:buClr>
                <a:srgbClr val="3366FF"/>
              </a:buClr>
              <a:buNone/>
              <a:defRPr/>
            </a:pPr>
            <a:r>
              <a:rPr lang="en-US" sz="3200" dirty="0" smtClean="0">
                <a:latin typeface="Calibri" pitchFamily="34" charset="0"/>
              </a:rPr>
              <a:t> 2001 - 2004      25</a:t>
            </a:r>
          </a:p>
          <a:p>
            <a:pPr marL="914400" lvl="1" indent="-457200" algn="ctr" eaLnBrk="1" hangingPunct="1">
              <a:buClr>
                <a:srgbClr val="3366FF"/>
              </a:buClr>
              <a:buNone/>
              <a:defRPr/>
            </a:pPr>
            <a:r>
              <a:rPr lang="en-US" sz="3200" dirty="0" smtClean="0">
                <a:latin typeface="Calibri" pitchFamily="34" charset="0"/>
              </a:rPr>
              <a:t> 2005 - 2008      27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1"/>
            <a:ext cx="7516813" cy="2614614"/>
          </a:xfrm>
        </p:spPr>
        <p:txBody>
          <a:bodyPr/>
          <a:lstStyle/>
          <a:p>
            <a:pPr marL="914400" lvl="1" indent="-457200" eaLnBrk="1" hangingPunct="1">
              <a:lnSpc>
                <a:spcPct val="150000"/>
              </a:lnSpc>
              <a:buClr>
                <a:srgbClr val="3366FF"/>
              </a:buClr>
              <a:buFont typeface="+mj-lt"/>
              <a:buAutoNum type="arabicPeriod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Settlements increased in value</a:t>
            </a:r>
          </a:p>
          <a:p>
            <a:pPr marL="914400" lvl="1" indent="-457200" eaLnBrk="1" hangingPunct="1">
              <a:lnSpc>
                <a:spcPct val="150000"/>
              </a:lnSpc>
              <a:buClr>
                <a:srgbClr val="3366FF"/>
              </a:buClr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914400" lvl="1" indent="-457200" eaLnBrk="1" hangingPunct="1">
              <a:lnSpc>
                <a:spcPct val="150000"/>
              </a:lnSpc>
              <a:buClr>
                <a:srgbClr val="3366FF"/>
              </a:buClr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047999"/>
          <a:ext cx="8001000" cy="312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1276350"/>
                <a:gridCol w="2286000"/>
                <a:gridCol w="2438400"/>
              </a:tblGrid>
              <a:tr h="12149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Settlement Distribution Year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Cases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Average Inflation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Adjusted Settlement Amount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Median Inflation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Adjusted Settlement Amount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9546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2001-2004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</a:rPr>
                        <a:t>$70, 410,879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</a:rPr>
                        <a:t>$12,162,487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546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2005-2008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27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</a:rPr>
                        <a:t>$343,240,215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itchFamily="34" charset="0"/>
                        </a:rPr>
                        <a:t>$19,848,665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7516813" cy="2044483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buClr>
                <a:srgbClr val="3366FF"/>
              </a:buClr>
              <a:buFont typeface="+mj-lt"/>
              <a:buAutoNum type="arabicPeriod" startAt="2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Estimated number of potentially eligible shares increased</a:t>
            </a:r>
          </a:p>
          <a:p>
            <a:pPr marL="971550" lvl="1" indent="-514350" eaLnBrk="1" hangingPunct="1">
              <a:lnSpc>
                <a:spcPct val="150000"/>
              </a:lnSpc>
              <a:buClr>
                <a:srgbClr val="3366FF"/>
              </a:buClr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895600"/>
          <a:ext cx="8001000" cy="339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1276350"/>
                <a:gridCol w="2286000"/>
                <a:gridCol w="2438400"/>
              </a:tblGrid>
              <a:tr h="894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Distribution Year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Cases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Average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Shares Potentially Eligible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Median Shares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Potentially Eligible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819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2001-2004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343,518,934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       </a:t>
                      </a: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41,972,717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2005-2008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27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972,312,360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     </a:t>
                      </a: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125,893,995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57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183%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200%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516813" cy="821943"/>
          </a:xfrm>
        </p:spPr>
        <p:txBody>
          <a:bodyPr/>
          <a:lstStyle/>
          <a:p>
            <a:pPr marL="971550" lvl="1" indent="-514350" eaLnBrk="1" hangingPunct="1">
              <a:lnSpc>
                <a:spcPct val="150000"/>
              </a:lnSpc>
              <a:buClr>
                <a:srgbClr val="3366FF"/>
              </a:buClr>
              <a:buFont typeface="+mj-lt"/>
              <a:buAutoNum type="arabicPeriod" startAt="3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Number of claim forms mailed increased</a:t>
            </a:r>
            <a:endParaRPr lang="en-US" sz="2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895600"/>
          <a:ext cx="8001000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1276350"/>
                <a:gridCol w="2286000"/>
                <a:gridCol w="2438400"/>
              </a:tblGrid>
              <a:tr h="894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Distribution Year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Cases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Average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Claim Forms Mailed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Median Claim   Forms Mailed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819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2001-2004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</a:t>
                      </a: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225,509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       26,089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2005-2008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24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</a:t>
                      </a: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479,950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     35,069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57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113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34%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1"/>
            <a:ext cx="7516813" cy="914399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+mj-lt"/>
              <a:buAutoNum type="arabicPeriod" startAt="4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Number of eligible claims and shares filed increased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743201"/>
          <a:ext cx="8686799" cy="365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85800"/>
                <a:gridCol w="914400"/>
                <a:gridCol w="904874"/>
                <a:gridCol w="1396093"/>
                <a:gridCol w="1240972"/>
                <a:gridCol w="1163411"/>
                <a:gridCol w="1085849"/>
              </a:tblGrid>
              <a:tr h="164732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Distribution Year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Cases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Average Eligible Claims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Median Eligible Claims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Average Eligible Shares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Median Eligible Shares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Average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Eligible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Shares Per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Claim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Median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Eligible Shares Per Claim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39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2001-04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25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36,417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4,918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198,541,998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17,865,250   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6,549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5,260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639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2005-08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27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80,285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4,995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443,720,763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48,399,127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10,532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7,247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749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                 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120%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2%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123%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171%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61%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38%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516813" cy="2337615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+mj-lt"/>
              <a:buAutoNum type="arabicPeriod" startAt="5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Electronic claims increased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971800"/>
          <a:ext cx="8305801" cy="2977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102"/>
                <a:gridCol w="1224498"/>
                <a:gridCol w="1600200"/>
                <a:gridCol w="1371600"/>
                <a:gridCol w="1371600"/>
                <a:gridCol w="1447801"/>
              </a:tblGrid>
              <a:tr h="182880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Claim Filing Deadline Year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Cases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Average Electronic Claims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Median Electronic Claims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Average % Electronic Claims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Median % Electronic Claims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029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2001-04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     12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10,119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       293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689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2005-08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     18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62,540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3,336 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45%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41%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153400" cy="1447801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+mj-lt"/>
              <a:buAutoNum type="arabicPeriod" startAt="6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Larger settlements, longer filing periods, and more potentially eligible shares resulted in more claims filed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124200"/>
          <a:ext cx="8458200" cy="3384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83"/>
                <a:gridCol w="1272117"/>
                <a:gridCol w="1219200"/>
                <a:gridCol w="1066800"/>
                <a:gridCol w="1219200"/>
              </a:tblGrid>
              <a:tr h="504048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Term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Estimate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Std Error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 Ratio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Prob&gt;|t|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5785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Intercept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-1336184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163484.8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-8.17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&lt;.0001*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747285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Inflation Adjusted Cash Settlement fund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31379.196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13424.94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2.34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0.0243*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1298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Filing Window - date from mailing of claim forms to claim  filing deadline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45685.649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22570.12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2.02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0.0493*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65785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Shares Potentially Eligible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47906.677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13197.14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3.63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0.0008*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Overview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7516813" cy="4216539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Description of the distribution process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Data concerning the distribution process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Case studies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Tensions and suggestions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1"/>
            <a:ext cx="7516813" cy="1537396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+mj-lt"/>
              <a:buAutoNum type="arabicPeriod" startAt="7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Between 40% and 60% of potentially eligible shares were filed and determined eligible for payment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9" y="3733800"/>
          <a:ext cx="7391401" cy="219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838200"/>
                <a:gridCol w="2590800"/>
                <a:gridCol w="1981200"/>
              </a:tblGrid>
              <a:tr h="3361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Distribution Year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Cases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Average % Shares Eligible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Median % Shares Eligible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10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2001-04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48%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38%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3635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2005-08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55%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46%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8392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599"/>
            <a:ext cx="8839200" cy="2627771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+mj-lt"/>
              <a:buAutoNum type="arabicPeriod" startAt="8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Longer class period and larger numbers of eligible shares are associated with a larger percentage of eligible shares paid and more complex plans of distribution are associated with a smaller percentage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9" y="3657599"/>
          <a:ext cx="8001000" cy="258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1"/>
                <a:gridCol w="1447800"/>
                <a:gridCol w="1219200"/>
                <a:gridCol w="990600"/>
                <a:gridCol w="1142999"/>
              </a:tblGrid>
              <a:tr h="457201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Term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Estimate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Std Error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 Ratio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Prob&gt;|t|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0749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Intercept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0.1992055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0.083137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2.40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0.0216*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0749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Length of Class Period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0.0859118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0.026262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3.27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0.0023*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0749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Shares per Eligible Claim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0.0024398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0.000993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2.46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0.0187*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0749">
                <a:tc>
                  <a:txBody>
                    <a:bodyPr/>
                    <a:lstStyle/>
                    <a:p>
                      <a:pPr marL="457200" marR="0" indent="-2286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Complex Plans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-0.112444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0.06383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-1.76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57200" marR="0" indent="-2286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0.0862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Study Results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1"/>
            <a:ext cx="7516813" cy="990600"/>
          </a:xfrm>
        </p:spPr>
        <p:txBody>
          <a:bodyPr/>
          <a:lstStyle/>
          <a:p>
            <a:pPr marL="971550" lvl="1" indent="-514350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+mj-lt"/>
              <a:buAutoNum type="arabicPeriod" startAt="9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Approximately 90% of settlement funds are consistently paid to 10% of the claims. </a:t>
            </a:r>
            <a:endParaRPr lang="en-US" sz="2200" dirty="0" smtClean="0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819400"/>
            <a:ext cx="6172200" cy="372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EAB71B-0D93-490B-9963-9E81CEE0D072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87388"/>
            <a:ext cx="9144000" cy="50641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Mass Settlements Often Pose Goldilocks Dilemma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937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18437" name="Picture 12" descr="MCj03841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2200"/>
            <a:ext cx="10096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MCj03841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048000"/>
            <a:ext cx="10096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4" descr="MCj03841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200400"/>
            <a:ext cx="10096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5" descr="MCj03841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352800"/>
            <a:ext cx="10096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" descr="MCj007870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438400"/>
            <a:ext cx="3263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7" descr="MCj03841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429000"/>
            <a:ext cx="10096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6" descr="MCj03841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10000"/>
            <a:ext cx="10096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Potential Disaster Scenarios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7516813" cy="3785652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Too many opt-outs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Too few claims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Too many claims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Too little money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Too much money</a:t>
            </a:r>
            <a:endParaRPr lang="en-US" sz="2200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6C2E61-AEE5-47FD-8B75-5B775F947443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12788"/>
            <a:ext cx="8915400" cy="558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Too Many Opt Outs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371600"/>
            <a:ext cx="6983413" cy="966788"/>
          </a:xfrm>
        </p:spPr>
        <p:txBody>
          <a:bodyPr/>
          <a:lstStyle/>
          <a:p>
            <a:pPr marL="685800" lvl="1" indent="-228600" algn="ctr" eaLnBrk="1" hangingPunct="1"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Average Wholesale Price Antitrust Litigation</a:t>
            </a: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</a:pPr>
            <a:endParaRPr lang="en-US" sz="2200" dirty="0" smtClean="0"/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12192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Status Quo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5257800" y="5638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Judicial Management</a:t>
            </a:r>
          </a:p>
        </p:txBody>
      </p:sp>
      <p:pic>
        <p:nvPicPr>
          <p:cNvPr id="2253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42957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86050"/>
            <a:ext cx="33813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3"/>
          <p:cNvGraphicFramePr>
            <a:graphicFrameLocks noChangeAspect="1"/>
          </p:cNvGraphicFramePr>
          <p:nvPr/>
        </p:nvGraphicFramePr>
        <p:xfrm>
          <a:off x="1143000" y="1981200"/>
          <a:ext cx="7086600" cy="448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5" imgW="6953440" imgH="4124516" progId="Excel.Sheet.8">
                  <p:embed/>
                </p:oleObj>
              </mc:Choice>
              <mc:Fallback>
                <p:oleObj name="Worksheet" r:id="rId5" imgW="6953440" imgH="412451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7086600" cy="448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88A465-8CCA-44F8-8449-00CA80AC04CF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38188"/>
            <a:ext cx="9144000" cy="558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Too Few Claims</a:t>
            </a:r>
          </a:p>
        </p:txBody>
      </p:sp>
      <p:graphicFrame>
        <p:nvGraphicFramePr>
          <p:cNvPr id="62467" name="Object 8"/>
          <p:cNvGraphicFramePr>
            <a:graphicFrameLocks noChangeAspect="1"/>
          </p:cNvGraphicFramePr>
          <p:nvPr/>
        </p:nvGraphicFramePr>
        <p:xfrm>
          <a:off x="987425" y="2065338"/>
          <a:ext cx="6799263" cy="448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8" imgW="0" imgH="0" progId="Excel.Sheet.8">
                  <p:embed/>
                </p:oleObj>
              </mc:Choice>
              <mc:Fallback>
                <p:oleObj name="Worksheet" r:id="rId8" imgW="0" imgH="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065338"/>
                        <a:ext cx="6799263" cy="448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Text Box 11"/>
          <p:cNvSpPr txBox="1">
            <a:spLocks noChangeArrowheads="1"/>
          </p:cNvSpPr>
          <p:nvPr/>
        </p:nvSpPr>
        <p:spPr bwMode="auto">
          <a:xfrm>
            <a:off x="4343400" y="2819400"/>
            <a:ext cx="804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3300"/>
                </a:solidFill>
              </a:rPr>
              <a:t>Global</a:t>
            </a:r>
          </a:p>
        </p:txBody>
      </p:sp>
      <p:sp>
        <p:nvSpPr>
          <p:cNvPr id="62472" name="Line 14"/>
          <p:cNvSpPr>
            <a:spLocks noChangeShapeType="1"/>
          </p:cNvSpPr>
          <p:nvPr/>
        </p:nvSpPr>
        <p:spPr bwMode="auto">
          <a:xfrm flipH="1" flipV="1">
            <a:off x="4267199" y="2819399"/>
            <a:ext cx="112712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3" name="Text Box 15"/>
          <p:cNvSpPr txBox="1">
            <a:spLocks noChangeArrowheads="1"/>
          </p:cNvSpPr>
          <p:nvPr/>
        </p:nvSpPr>
        <p:spPr bwMode="auto">
          <a:xfrm>
            <a:off x="4724400" y="4419600"/>
            <a:ext cx="1090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3300"/>
                </a:solidFill>
              </a:rPr>
              <a:t>Fannie Mae</a:t>
            </a:r>
          </a:p>
        </p:txBody>
      </p:sp>
      <p:sp>
        <p:nvSpPr>
          <p:cNvPr id="62474" name="Line 16"/>
          <p:cNvSpPr>
            <a:spLocks noChangeShapeType="1"/>
          </p:cNvSpPr>
          <p:nvPr/>
        </p:nvSpPr>
        <p:spPr bwMode="auto">
          <a:xfrm>
            <a:off x="5715000" y="45720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E0B053-263D-4A10-B24C-31BB00C0B95C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Too Many Claims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382000" cy="381000"/>
          </a:xfrm>
        </p:spPr>
        <p:txBody>
          <a:bodyPr/>
          <a:lstStyle/>
          <a:p>
            <a:pPr marL="685800" lvl="1" indent="-228600" algn="ctr" eaLnBrk="1" hangingPunct="1"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Triana DDT</a:t>
            </a: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</a:pPr>
            <a:endParaRPr lang="en-US" sz="2200" dirty="0" smtClean="0"/>
          </a:p>
        </p:txBody>
      </p:sp>
      <p:pic>
        <p:nvPicPr>
          <p:cNvPr id="64517" name="Picture 4" descr="MCj03663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09800"/>
            <a:ext cx="31194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14" descr="MCj021341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743200"/>
            <a:ext cx="16764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17F045-D456-4A51-AF94-413AB8D87ADB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12788"/>
            <a:ext cx="8686800" cy="558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Too Few Claims and Too Many Claims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7288213" cy="381000"/>
          </a:xfrm>
        </p:spPr>
        <p:txBody>
          <a:bodyPr/>
          <a:lstStyle/>
          <a:p>
            <a:pPr marL="685800" lvl="1" indent="-228600" algn="ctr" eaLnBrk="1" hangingPunct="1"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Foreign Currency Conversion</a:t>
            </a: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</a:pPr>
            <a:endParaRPr lang="en-US" sz="2200" dirty="0" smtClean="0"/>
          </a:p>
        </p:txBody>
      </p:sp>
      <p:sp>
        <p:nvSpPr>
          <p:cNvPr id="66565" name="TextBox 10"/>
          <p:cNvSpPr txBox="1">
            <a:spLocks noChangeArrowheads="1"/>
          </p:cNvSpPr>
          <p:nvPr/>
        </p:nvSpPr>
        <p:spPr bwMode="auto">
          <a:xfrm>
            <a:off x="1371600" y="56388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Status Quo</a:t>
            </a:r>
          </a:p>
        </p:txBody>
      </p:sp>
      <p:sp>
        <p:nvSpPr>
          <p:cNvPr id="66566" name="TextBox 13"/>
          <p:cNvSpPr txBox="1">
            <a:spLocks noChangeArrowheads="1"/>
          </p:cNvSpPr>
          <p:nvPr/>
        </p:nvSpPr>
        <p:spPr bwMode="auto">
          <a:xfrm>
            <a:off x="6096000" y="5638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Filing Options</a:t>
            </a:r>
          </a:p>
        </p:txBody>
      </p:sp>
      <p:pic>
        <p:nvPicPr>
          <p:cNvPr id="665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38400"/>
            <a:ext cx="39433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438400"/>
            <a:ext cx="2981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DD04F8-8D6B-41C1-8AE5-9877DDFC5F6A}" type="slidenum">
              <a:rPr lang="en-US" sz="1200">
                <a:solidFill>
                  <a:srgbClr val="000000"/>
                </a:solidFill>
              </a:rPr>
              <a:pPr algn="r"/>
              <a:t>29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0"/>
            <a:ext cx="86868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Too Little Money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371600"/>
            <a:ext cx="7288213" cy="966788"/>
          </a:xfrm>
        </p:spPr>
        <p:txBody>
          <a:bodyPr/>
          <a:lstStyle/>
          <a:p>
            <a:pPr marL="685800" lvl="1" indent="-228600" algn="ctr" eaLnBrk="1" hangingPunct="1"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Stringfellow Pit</a:t>
            </a: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</a:pPr>
            <a:endParaRPr lang="en-US" sz="2200" dirty="0" smtClean="0"/>
          </a:p>
        </p:txBody>
      </p:sp>
      <p:pic>
        <p:nvPicPr>
          <p:cNvPr id="6861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274320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48200" y="4038600"/>
          <a:ext cx="4114801" cy="2133601"/>
        </p:xfrm>
        <a:graphic>
          <a:graphicData uri="http://schemas.openxmlformats.org/drawingml/2006/table">
            <a:tbl>
              <a:tblPr/>
              <a:tblGrid>
                <a:gridCol w="1538775"/>
                <a:gridCol w="661104"/>
                <a:gridCol w="592714"/>
                <a:gridCol w="592714"/>
                <a:gridCol w="729494"/>
              </a:tblGrid>
              <a:tr h="418901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Points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Disease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Flat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Property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648" name="TextBox 12"/>
          <p:cNvSpPr txBox="1">
            <a:spLocks noChangeArrowheads="1"/>
          </p:cNvSpPr>
          <p:nvPr/>
        </p:nvSpPr>
        <p:spPr bwMode="auto">
          <a:xfrm>
            <a:off x="4191000" y="4419600"/>
            <a:ext cx="304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Factors</a:t>
            </a:r>
          </a:p>
        </p:txBody>
      </p:sp>
      <p:sp>
        <p:nvSpPr>
          <p:cNvPr id="68649" name="TextBox 13"/>
          <p:cNvSpPr txBox="1">
            <a:spLocks noChangeArrowheads="1"/>
          </p:cNvSpPr>
          <p:nvPr/>
        </p:nvSpPr>
        <p:spPr bwMode="auto">
          <a:xfrm>
            <a:off x="457200" y="2971800"/>
            <a:ext cx="30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Exposure</a:t>
            </a:r>
          </a:p>
        </p:txBody>
      </p:sp>
      <p:pic>
        <p:nvPicPr>
          <p:cNvPr id="6865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133600"/>
            <a:ext cx="1017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0641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Key Players – Private Class Action Settlements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7516813" cy="4216539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Lead plaintiff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Plaintiff attorney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Defendant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Defense attorney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Judge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4BA3C5-BA68-4746-B3DA-F0ED35B20BB7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Too Much Money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7288213" cy="966788"/>
          </a:xfrm>
        </p:spPr>
        <p:txBody>
          <a:bodyPr/>
          <a:lstStyle/>
          <a:p>
            <a:pPr marL="685800" lvl="1" indent="-228600" algn="ctr" eaLnBrk="1" hangingPunct="1"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Global Research Analyst Settlement</a:t>
            </a: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</a:pPr>
            <a:endParaRPr lang="en-US" sz="2200" dirty="0" smtClean="0"/>
          </a:p>
        </p:txBody>
      </p:sp>
      <p:graphicFrame>
        <p:nvGraphicFramePr>
          <p:cNvPr id="16" name="Chart 15"/>
          <p:cNvGraphicFramePr/>
          <p:nvPr/>
        </p:nvGraphicFramePr>
        <p:xfrm>
          <a:off x="457200" y="2209800"/>
          <a:ext cx="3962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4267200" y="2209800"/>
          <a:ext cx="4648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594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Fund Total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594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Fund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86868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Trade Offs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895600"/>
          <a:ext cx="6388098" cy="113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366"/>
                <a:gridCol w="2129366"/>
                <a:gridCol w="2129366"/>
              </a:tblGrid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Time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Cost         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Quality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eft-Right Arrow 6"/>
          <p:cNvSpPr/>
          <p:nvPr/>
        </p:nvSpPr>
        <p:spPr bwMode="auto">
          <a:xfrm>
            <a:off x="2971800" y="3429000"/>
            <a:ext cx="571500" cy="1778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Left-Right Arrow 7"/>
          <p:cNvSpPr/>
          <p:nvPr/>
        </p:nvSpPr>
        <p:spPr bwMode="auto">
          <a:xfrm>
            <a:off x="5029200" y="3429000"/>
            <a:ext cx="571500" cy="1778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4F86D4-4DB4-45E3-ABAD-E70012431C57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Tensions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7516813" cy="4986338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Defining data and filing responsibility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Legal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Contractual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Data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Transaction data retention and transfer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Account holder contact data retention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Customer privacy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Legal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Contractual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7C9275-8FC0-441C-BACE-2318F5E9B19A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Tensions, Contd.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7516813" cy="6262688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Notice/Claim Form Mailing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Obtaining CUSIPs and other information needed for filing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Forwarding notice/supplying names and addresses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Duplication and due process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Claims Processing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Deadlines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Electronic filing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Deficiencies 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Receipt of claim notification</a:t>
            </a:r>
            <a:endParaRPr lang="en-US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0C37A9-9469-4B2F-9C11-8F57852EB6B0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Tensions, Contd.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7516813" cy="3711785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Payment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Deadlines for depositing monies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Single and multiple checks/wires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Claim status disposition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Shares/warrants distribution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Un-cashed checks and closed accounts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Interest</a:t>
            </a: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B65D7B-92C1-48BC-9D3D-19A08ABEA4B0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63231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Claim Filing Suggestions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001000" cy="5029200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Establish agreements with clients for filing and data retention/transfer responsibility</a:t>
            </a:r>
          </a:p>
          <a:p>
            <a:pPr marL="1544638" lvl="3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4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Closed accounts </a:t>
            </a:r>
          </a:p>
          <a:p>
            <a:pPr marL="1544638" lvl="3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4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New accounts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Establish financial arrangements with clients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Establish alternative arrangements</a:t>
            </a:r>
          </a:p>
          <a:p>
            <a:pPr marL="1544638" lvl="3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4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Filing service</a:t>
            </a:r>
          </a:p>
          <a:p>
            <a:pPr marL="1544638" lvl="3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4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Self filing</a:t>
            </a:r>
          </a:p>
          <a:p>
            <a:pPr marL="1544638" lvl="3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4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Other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 Record authority to file internally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558800"/>
            <a:ext cx="9144000" cy="563231"/>
          </a:xfrm>
        </p:spPr>
        <p:txBody>
          <a:bodyPr/>
          <a:lstStyle/>
          <a:p>
            <a:r>
              <a:rPr lang="en-US" sz="3600" dirty="0" smtClean="0">
                <a:cs typeface="Times New Roman" pitchFamily="18" charset="0"/>
              </a:rPr>
              <a:t>Other Suggestio</a:t>
            </a:r>
            <a:r>
              <a:rPr lang="en-US" sz="3600" dirty="0" smtClean="0"/>
              <a:t>ns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394246-D1D0-45D9-B074-98698E5EFC4D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619750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Communicate with claims administrators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Eligibility guidelines 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Electronic filing templates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Authority to file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Fraud prevention and data confidentiality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Wire transfers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Deficiency codes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Escheatment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None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63231"/>
          </a:xfrm>
        </p:spPr>
        <p:txBody>
          <a:bodyPr/>
          <a:lstStyle/>
          <a:p>
            <a:r>
              <a:rPr lang="en-US" sz="3600" dirty="0" smtClean="0">
                <a:cs typeface="Times New Roman" pitchFamily="18" charset="0"/>
              </a:rPr>
              <a:t>Other Suggestio</a:t>
            </a:r>
            <a:r>
              <a:rPr lang="en-US" sz="3600" dirty="0" smtClean="0"/>
              <a:t>ns, Contd.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4C3960-38CA-475E-BB98-853BA79C2DE9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marL="287338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 Arrange needed services from claims    administrators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Notification of receipt of claim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Disposition of claims filed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Bulk deficiency processing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Deadline reminders/advance notice of payment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Accounting for disbursements from single wire/check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None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558800"/>
            <a:ext cx="9144000" cy="563231"/>
          </a:xfrm>
        </p:spPr>
        <p:txBody>
          <a:bodyPr/>
          <a:lstStyle/>
          <a:p>
            <a:r>
              <a:rPr lang="en-US" sz="3600" dirty="0" smtClean="0">
                <a:cs typeface="Times New Roman" pitchFamily="18" charset="0"/>
              </a:rPr>
              <a:t>Other Suggestio</a:t>
            </a:r>
            <a:r>
              <a:rPr lang="en-US" sz="3600" dirty="0" smtClean="0"/>
              <a:t>ns, Contd.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4C3960-38CA-475E-BB98-853BA79C2DE9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112443"/>
          </a:xfrm>
        </p:spPr>
        <p:txBody>
          <a:bodyPr/>
          <a:lstStyle/>
          <a:p>
            <a:pPr marL="287338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Seek improvements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Greater standardization across cases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Time to file/respond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Deadline date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Better organization and timing of      information needed for filing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All CUSIPS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Corporate actions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Derivatives eligible</a:t>
            </a:r>
          </a:p>
          <a:p>
            <a:pPr marL="287338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None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558800"/>
            <a:ext cx="9144000" cy="563231"/>
          </a:xfrm>
        </p:spPr>
        <p:txBody>
          <a:bodyPr/>
          <a:lstStyle/>
          <a:p>
            <a:r>
              <a:rPr lang="en-US" sz="3600" smtClean="0">
                <a:cs typeface="Times New Roman" pitchFamily="18" charset="0"/>
              </a:rPr>
              <a:t>Other Suggestio</a:t>
            </a:r>
            <a:r>
              <a:rPr lang="en-US" sz="3600" smtClean="0"/>
              <a:t>ns, Contd.</a:t>
            </a:r>
            <a:endParaRPr lang="en-US" sz="3600" dirty="0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4C3960-38CA-475E-BB98-853BA79C2DE9}" type="slidenum">
              <a:rPr lang="en-US" smtClean="0"/>
              <a:pPr/>
              <a:t>39</a:t>
            </a:fld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7097328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 Seek improvements, contd.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Improved processes for bulk filers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Electronic filing 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Electronic deficiency processing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Single check/wire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Changes in Plans of Distribution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Guidelines on eligibility of purchase alternatives 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r>
              <a:rPr lang="en-US" sz="3200" kern="1200" smtClean="0">
                <a:solidFill>
                  <a:srgbClr val="000000"/>
                </a:solidFill>
                <a:latin typeface="Calibri" pitchFamily="34" charset="0"/>
              </a:rPr>
              <a:t>Instructions </a:t>
            </a: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</a:rPr>
              <a:t>to return un-deposited monies to funds</a:t>
            </a:r>
          </a:p>
          <a:p>
            <a:pPr marL="2001838" lvl="4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287338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None/>
              <a:defRPr/>
            </a:pPr>
            <a:endParaRPr lang="en-US" sz="3200" kern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E7FFB3-E651-445F-B6B2-349026A999A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5111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Timeline – Private Class Action Settlements</a:t>
            </a:r>
          </a:p>
        </p:txBody>
      </p:sp>
      <p:pic>
        <p:nvPicPr>
          <p:cNvPr id="8909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87249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7E024A-517B-4E9A-BA03-03466AB06F9F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0641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Proposal – Private Class Action Settlements</a:t>
            </a:r>
          </a:p>
        </p:txBody>
      </p:sp>
      <p:pic>
        <p:nvPicPr>
          <p:cNvPr id="911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362200"/>
            <a:ext cx="86868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F800D4-FEB7-4848-BCC2-29D93D36F59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3588"/>
            <a:ext cx="9144000" cy="50641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Key Players – SEC Settlements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1"/>
            <a:ext cx="7516813" cy="4524315"/>
          </a:xfrm>
        </p:spPr>
        <p:txBody>
          <a:bodyPr/>
          <a:lstStyle/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SEC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Defendant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32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IDC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Claims Administrator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Economist</a:t>
            </a:r>
          </a:p>
          <a:p>
            <a:pPr marL="1087438" lvl="2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Font typeface="Wingdings" pitchFamily="2" charset="2"/>
              <a:buChar char="§"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Bank</a:t>
            </a:r>
          </a:p>
          <a:p>
            <a:pPr marL="687388" lvl="1" indent="-230188" eaLnBrk="1" hangingPunct="1">
              <a:lnSpc>
                <a:spcPct val="100000"/>
              </a:lnSpc>
              <a:spcBef>
                <a:spcPct val="0"/>
              </a:spcBef>
              <a:buClr>
                <a:srgbClr val="4476B2"/>
              </a:buClr>
              <a:buSzTx/>
              <a:buNone/>
              <a:defRPr/>
            </a:pPr>
            <a:endParaRPr lang="en-US" sz="2800" kern="1200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685800" lvl="1" indent="-228600" eaLnBrk="1" hangingPunct="1">
              <a:spcBef>
                <a:spcPct val="70000"/>
              </a:spcBef>
              <a:buSzTx/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E7FFB3-E651-445F-B6B2-349026A999A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5111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Timeline – SEC Settlements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7807325" cy="285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E7FFB3-E651-445F-B6B2-349026A999A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5111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Claims Administration Process – Claims Made</a:t>
            </a: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780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E7FFB3-E651-445F-B6B2-349026A999A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3984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5111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Claims Administration Process– Not Claims Made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38" y="2700338"/>
            <a:ext cx="77819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5186</TotalTime>
  <Words>1080</Words>
  <Application>Microsoft Office PowerPoint</Application>
  <PresentationFormat>On-screen Show (4:3)</PresentationFormat>
  <Paragraphs>452</Paragraphs>
  <Slides>39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Pixel</vt:lpstr>
      <vt:lpstr>Worksheet</vt:lpstr>
      <vt:lpstr> Distribution Process in Class Action and SEC Settlements  </vt:lpstr>
      <vt:lpstr>Overview</vt:lpstr>
      <vt:lpstr>Key Players – Private Class Action Settlements</vt:lpstr>
      <vt:lpstr>Timeline – Private Class Action Settlements</vt:lpstr>
      <vt:lpstr>Proposal – Private Class Action Settlements</vt:lpstr>
      <vt:lpstr>Key Players – SEC Settlements</vt:lpstr>
      <vt:lpstr>Timeline – SEC Settlements</vt:lpstr>
      <vt:lpstr>Claims Administration Process – Claims Made</vt:lpstr>
      <vt:lpstr>Claims Administration Process– Not Claims Made</vt:lpstr>
      <vt:lpstr>Notice / Claim Form Mailing</vt:lpstr>
      <vt:lpstr>Claim Processing</vt:lpstr>
      <vt:lpstr>Payment</vt:lpstr>
      <vt:lpstr>Participation Rates in Private Securities Litigation Settlement Distributions</vt:lpstr>
      <vt:lpstr>Statistical Study Results</vt:lpstr>
      <vt:lpstr>Statistical Study Results</vt:lpstr>
      <vt:lpstr>Statistical Study Results</vt:lpstr>
      <vt:lpstr>Statistical Study Results</vt:lpstr>
      <vt:lpstr>Statistical Study Results</vt:lpstr>
      <vt:lpstr>Statistical Study Results</vt:lpstr>
      <vt:lpstr>Statistical Study Results</vt:lpstr>
      <vt:lpstr>Statistical Study Results</vt:lpstr>
      <vt:lpstr>Statistical Study Results</vt:lpstr>
      <vt:lpstr>Mass Settlements Often Pose Goldilocks Dilemma</vt:lpstr>
      <vt:lpstr>Potential Disaster Scenarios</vt:lpstr>
      <vt:lpstr>Too Many Opt Outs</vt:lpstr>
      <vt:lpstr>Too Few Claims</vt:lpstr>
      <vt:lpstr>Too Many Claims</vt:lpstr>
      <vt:lpstr>Too Few Claims and Too Many Claims</vt:lpstr>
      <vt:lpstr>Too Little Money</vt:lpstr>
      <vt:lpstr>Too Much Money</vt:lpstr>
      <vt:lpstr>Trade Offs</vt:lpstr>
      <vt:lpstr>Tensions</vt:lpstr>
      <vt:lpstr>Tensions, Contd.</vt:lpstr>
      <vt:lpstr>Tensions, Contd.</vt:lpstr>
      <vt:lpstr>Claim Filing Suggestions</vt:lpstr>
      <vt:lpstr>Other Suggestions</vt:lpstr>
      <vt:lpstr>Other Suggestions, Contd.</vt:lpstr>
      <vt:lpstr>Other Suggestions, Contd.</vt:lpstr>
      <vt:lpstr>Other Suggestions, Contd.</vt:lpstr>
    </vt:vector>
  </TitlesOfParts>
  <Company>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Mediating Disasters</dc:title>
  <dc:creator>radmin</dc:creator>
  <cp:lastModifiedBy>Susan Hinson</cp:lastModifiedBy>
  <cp:revision>308</cp:revision>
  <dcterms:created xsi:type="dcterms:W3CDTF">2009-01-23T16:25:43Z</dcterms:created>
  <dcterms:modified xsi:type="dcterms:W3CDTF">2012-03-22T18:35:36Z</dcterms:modified>
</cp:coreProperties>
</file>