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notesMasterIdLst>
    <p:notesMasterId r:id="rId32"/>
  </p:notesMasterIdLst>
  <p:handoutMasterIdLst>
    <p:handoutMasterId r:id="rId33"/>
  </p:handoutMasterIdLst>
  <p:sldIdLst>
    <p:sldId id="256" r:id="rId2"/>
    <p:sldId id="372" r:id="rId3"/>
    <p:sldId id="381" r:id="rId4"/>
    <p:sldId id="380" r:id="rId5"/>
    <p:sldId id="331" r:id="rId6"/>
    <p:sldId id="334" r:id="rId7"/>
    <p:sldId id="335" r:id="rId8"/>
    <p:sldId id="337" r:id="rId9"/>
    <p:sldId id="373" r:id="rId10"/>
    <p:sldId id="374" r:id="rId11"/>
    <p:sldId id="347" r:id="rId12"/>
    <p:sldId id="379" r:id="rId13"/>
    <p:sldId id="273" r:id="rId14"/>
    <p:sldId id="376" r:id="rId15"/>
    <p:sldId id="325" r:id="rId16"/>
    <p:sldId id="327" r:id="rId17"/>
    <p:sldId id="361" r:id="rId18"/>
    <p:sldId id="362" r:id="rId19"/>
    <p:sldId id="384" r:id="rId20"/>
    <p:sldId id="385" r:id="rId21"/>
    <p:sldId id="354" r:id="rId22"/>
    <p:sldId id="276" r:id="rId23"/>
    <p:sldId id="277" r:id="rId24"/>
    <p:sldId id="364" r:id="rId25"/>
    <p:sldId id="282" r:id="rId26"/>
    <p:sldId id="286" r:id="rId27"/>
    <p:sldId id="370" r:id="rId28"/>
    <p:sldId id="382" r:id="rId29"/>
    <p:sldId id="367" r:id="rId30"/>
    <p:sldId id="383"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47174" autoAdjust="0"/>
    <p:restoredTop sz="86462" autoAdjust="0"/>
  </p:normalViewPr>
  <p:slideViewPr>
    <p:cSldViewPr>
      <p:cViewPr varScale="1">
        <p:scale>
          <a:sx n="95" d="100"/>
          <a:sy n="95" d="100"/>
        </p:scale>
        <p:origin x="-174" y="-90"/>
      </p:cViewPr>
      <p:guideLst>
        <p:guide orient="horz" pos="2160"/>
        <p:guide pos="2880"/>
      </p:guideLst>
    </p:cSldViewPr>
  </p:slideViewPr>
  <p:outlineViewPr>
    <p:cViewPr>
      <p:scale>
        <a:sx n="33" d="100"/>
        <a:sy n="33" d="100"/>
      </p:scale>
      <p:origin x="0" y="2211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9690575-27E0-40B8-B78A-F7762312798C}" type="datetimeFigureOut">
              <a:rPr lang="en-US"/>
              <a:pPr>
                <a:defRPr/>
              </a:pPr>
              <a:t>3/27/2009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CC85A50-323B-49AB-8E11-4EF05247EC96}"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2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2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2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2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251893F5-CA1D-4B1B-875E-75B2EFF16EC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11C97E4-C621-4A69-A148-160A763BF423}" type="slidenum">
              <a:rPr lang="en-US" smtClean="0"/>
              <a:pPr/>
              <a:t>8</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lvl="1" eaLnBrk="1" hangingPunct="1"/>
            <a:endParaRPr lang="en-US" smtClean="0">
              <a:latin typeface="Times New Roman" pitchFamily="18" charset="0"/>
              <a:ea typeface="굴림"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6E494BCA-853A-45E9-B414-12F61D06FE0F}" type="datetimeFigureOut">
              <a:rPr lang="en-US" smtClean="0"/>
              <a:pPr>
                <a:defRPr/>
              </a:pPr>
              <a:t>3/27/2009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1988E543-D1FC-49C4-8289-5288D2D3B257}"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DAB682B3-0D51-4CD1-B59A-9468B777A2F1}" type="datetimeFigureOut">
              <a:rPr lang="en-US" smtClean="0"/>
              <a:pPr>
                <a:defRPr/>
              </a:pPr>
              <a:t>3/27/2009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F69B5C7B-CDA6-4AD9-82A4-5CAECDA7BE1C}"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E585CE3-B5A3-41EE-BDDD-5AD4EACBC8F3}" type="datetimeFigureOut">
              <a:rPr lang="en-US" smtClean="0"/>
              <a:pPr>
                <a:defRPr/>
              </a:pPr>
              <a:t>3/27/2009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AC756533-294B-4EF6-879D-41A9EA3232C4}"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153EE1F-96BA-4692-A86C-A075238A92D6}" type="datetimeFigureOut">
              <a:rPr lang="en-US"/>
              <a:pPr>
                <a:defRPr/>
              </a:pPr>
              <a:t>3/27/2009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026B0B3-8157-4CCD-9280-D67170C62CCD}"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00C9032-8BDF-4223-AE2D-7DDE41E03C12}" type="datetimeFigureOut">
              <a:rPr lang="en-US"/>
              <a:pPr>
                <a:defRPr/>
              </a:pPr>
              <a:t>3/27/2009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A041407-C7F5-414C-A81D-47F7904436F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2153486-E980-47CA-9D92-DF2C03675E12}" type="datetimeFigureOut">
              <a:rPr lang="en-US" smtClean="0"/>
              <a:pPr>
                <a:defRPr/>
              </a:pPr>
              <a:t>3/27/2009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D52A7AE8-C22E-4D2C-B53D-474866409EA6}" type="slidenum">
              <a:rPr lang="en-US" smtClean="0"/>
              <a:pPr>
                <a:defRPr/>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DAFEC6EC-8F97-4258-98C9-981E691A6CCA}" type="datetimeFigureOut">
              <a:rPr lang="en-US" smtClean="0"/>
              <a:pPr>
                <a:defRPr/>
              </a:pPr>
              <a:t>3/27/2009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26F0540F-7D84-4B77-BE5D-7A8D76D79CEB}" type="slidenum">
              <a:rPr lang="en-US" smtClean="0"/>
              <a:pPr>
                <a:defRPr/>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6D1C11F1-2355-4C80-A146-FACDD5E277E9}" type="datetimeFigureOut">
              <a:rPr lang="en-US" smtClean="0"/>
              <a:pPr>
                <a:defRPr/>
              </a:pPr>
              <a:t>3/27/2009</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F07E36BD-2634-48DF-B5E4-630EA009BD6F}" type="slidenum">
              <a:rPr lang="en-US" smtClean="0"/>
              <a:pPr>
                <a:defRPr/>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20EB3E69-78A7-4E7E-A830-B8DDC3DA7767}" type="datetimeFigureOut">
              <a:rPr lang="en-US" smtClean="0"/>
              <a:pPr>
                <a:defRPr/>
              </a:pPr>
              <a:t>3/27/2009</a:t>
            </a:fld>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42425706-ADDC-4AD5-96A9-765AE522143C}"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9FD79400-5EAE-49F9-B287-F5D38DDEF2B7}" type="datetimeFigureOut">
              <a:rPr lang="en-US" smtClean="0"/>
              <a:pPr>
                <a:defRPr/>
              </a:pPr>
              <a:t>3/27/2009</a:t>
            </a:fld>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4E289F18-79A6-4C48-B3D6-6CD62D43AF74}" type="slidenum">
              <a:rPr lang="en-US" smtClean="0"/>
              <a:pPr>
                <a:defRPr/>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832773AB-C496-4CE5-BBB4-8CA074038523}" type="datetimeFigureOut">
              <a:rPr lang="en-US" smtClean="0"/>
              <a:pPr>
                <a:defRPr/>
              </a:pPr>
              <a:t>3/27/2009</a:t>
            </a:fld>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69C2D1BF-AC86-41EA-9103-287B60E868EC}"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1C4A08EE-ADC3-47B1-AC00-EFAD0C196826}" type="datetimeFigureOut">
              <a:rPr lang="en-US" smtClean="0"/>
              <a:pPr>
                <a:defRPr/>
              </a:pPr>
              <a:t>3/27/2009</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9CF5422A-2F94-4B4A-B7E2-F248E14CFF92}"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39F6FA97-F9F1-4309-9A7E-421FB90F67D0}" type="datetimeFigureOut">
              <a:rPr lang="en-US" smtClean="0"/>
              <a:pPr>
                <a:defRPr/>
              </a:pPr>
              <a:t>3/27/2009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39192B25-080B-469F-BFA5-88959B5F19EB}" type="slidenum">
              <a:rPr lang="en-US" smtClean="0"/>
              <a:pPr>
                <a:defRPr/>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E9281FD5-805E-4771-9C0F-C13B53390D81}" type="datetimeFigureOut">
              <a:rPr lang="en-US" smtClean="0"/>
              <a:pPr>
                <a:defRPr/>
              </a:pPr>
              <a:t>3/27/2009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E079FA19-F228-49F0-82B6-C3ACAA4C4C4E}"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219201"/>
            <a:ext cx="7772400" cy="1752599"/>
          </a:xfrm>
        </p:spPr>
        <p:txBody>
          <a:bodyPr>
            <a:noAutofit/>
          </a:bodyPr>
          <a:lstStyle/>
          <a:p>
            <a:pPr eaLnBrk="1" fontAlgn="auto" hangingPunct="1">
              <a:spcAft>
                <a:spcPts val="0"/>
              </a:spcAft>
              <a:defRPr/>
            </a:pPr>
            <a:r>
              <a:rPr lang="en-US" sz="2800" dirty="0" err="1" smtClean="0">
                <a:solidFill>
                  <a:schemeClr val="tx1"/>
                </a:solidFill>
                <a:latin typeface="Palatino Linotype" pitchFamily="18" charset="0"/>
              </a:rPr>
              <a:t>Reg</a:t>
            </a:r>
            <a:r>
              <a:rPr lang="en-US" sz="2800" dirty="0" smtClean="0">
                <a:solidFill>
                  <a:schemeClr val="tx1"/>
                </a:solidFill>
                <a:latin typeface="Palatino Linotype" pitchFamily="18" charset="0"/>
              </a:rPr>
              <a:t> R – Here and Now</a:t>
            </a:r>
            <a:br>
              <a:rPr lang="en-US" sz="2800" dirty="0" smtClean="0">
                <a:solidFill>
                  <a:schemeClr val="tx1"/>
                </a:solidFill>
                <a:latin typeface="Palatino Linotype" pitchFamily="18" charset="0"/>
              </a:rPr>
            </a:br>
            <a:r>
              <a:rPr lang="en-US" sz="2800" dirty="0" smtClean="0">
                <a:solidFill>
                  <a:schemeClr val="tx1"/>
                </a:solidFill>
                <a:latin typeface="Palatino Linotype" pitchFamily="18" charset="0"/>
              </a:rPr>
              <a:t>FIRMA 23</a:t>
            </a:r>
            <a:r>
              <a:rPr lang="en-US" sz="2800" baseline="30000" dirty="0" smtClean="0">
                <a:solidFill>
                  <a:schemeClr val="tx1"/>
                </a:solidFill>
                <a:latin typeface="Palatino Linotype" pitchFamily="18" charset="0"/>
              </a:rPr>
              <a:t>rd</a:t>
            </a:r>
            <a:r>
              <a:rPr lang="en-US" sz="2800" dirty="0" smtClean="0">
                <a:solidFill>
                  <a:schemeClr val="tx1"/>
                </a:solidFill>
                <a:latin typeface="Palatino Linotype" pitchFamily="18" charset="0"/>
              </a:rPr>
              <a:t> National Risk Management Conference</a:t>
            </a:r>
            <a:br>
              <a:rPr lang="en-US" sz="2800" dirty="0" smtClean="0">
                <a:solidFill>
                  <a:schemeClr val="tx1"/>
                </a:solidFill>
                <a:latin typeface="Palatino Linotype" pitchFamily="18" charset="0"/>
              </a:rPr>
            </a:br>
            <a:r>
              <a:rPr lang="en-US" sz="2800" dirty="0" smtClean="0">
                <a:solidFill>
                  <a:schemeClr val="tx1"/>
                </a:solidFill>
                <a:latin typeface="Palatino Linotype" pitchFamily="18" charset="0"/>
              </a:rPr>
              <a:t>New Orleans, LA</a:t>
            </a:r>
            <a:br>
              <a:rPr lang="en-US" sz="2800" dirty="0" smtClean="0">
                <a:solidFill>
                  <a:schemeClr val="tx1"/>
                </a:solidFill>
                <a:latin typeface="Palatino Linotype" pitchFamily="18" charset="0"/>
              </a:rPr>
            </a:br>
            <a:r>
              <a:rPr lang="en-US" sz="2800" dirty="0" smtClean="0">
                <a:solidFill>
                  <a:schemeClr val="tx1"/>
                </a:solidFill>
                <a:latin typeface="Palatino Linotype" pitchFamily="18" charset="0"/>
              </a:rPr>
              <a:t>April 28, 2009</a:t>
            </a:r>
          </a:p>
        </p:txBody>
      </p:sp>
      <p:sp>
        <p:nvSpPr>
          <p:cNvPr id="5123" name="Rectangle 3"/>
          <p:cNvSpPr>
            <a:spLocks noGrp="1" noChangeArrowheads="1"/>
          </p:cNvSpPr>
          <p:nvPr>
            <p:ph type="subTitle" idx="1"/>
          </p:nvPr>
        </p:nvSpPr>
        <p:spPr>
          <a:xfrm>
            <a:off x="4495800" y="3200400"/>
            <a:ext cx="3810000" cy="2438400"/>
          </a:xfrm>
        </p:spPr>
        <p:txBody>
          <a:bodyPr/>
          <a:lstStyle/>
          <a:p>
            <a:pPr marR="0" eaLnBrk="1" hangingPunct="1">
              <a:lnSpc>
                <a:spcPct val="80000"/>
              </a:lnSpc>
            </a:pPr>
            <a:r>
              <a:rPr lang="en-US" sz="1600" dirty="0" smtClean="0">
                <a:latin typeface="Palatino Linotype" pitchFamily="18" charset="0"/>
              </a:rPr>
              <a:t>Kieran J. Fallon</a:t>
            </a:r>
          </a:p>
          <a:p>
            <a:pPr marR="0" eaLnBrk="1" hangingPunct="1">
              <a:lnSpc>
                <a:spcPct val="80000"/>
              </a:lnSpc>
            </a:pPr>
            <a:r>
              <a:rPr lang="en-US" sz="1600" dirty="0" smtClean="0">
                <a:latin typeface="Palatino Linotype" pitchFamily="18" charset="0"/>
              </a:rPr>
              <a:t>Assistant General Counsel</a:t>
            </a:r>
          </a:p>
          <a:p>
            <a:pPr marR="0" eaLnBrk="1" hangingPunct="1">
              <a:lnSpc>
                <a:spcPct val="80000"/>
              </a:lnSpc>
            </a:pPr>
            <a:r>
              <a:rPr lang="en-US" sz="1600" dirty="0" smtClean="0">
                <a:latin typeface="Palatino Linotype" pitchFamily="18" charset="0"/>
              </a:rPr>
              <a:t>Federal Reserve </a:t>
            </a:r>
            <a:r>
              <a:rPr lang="en-US" sz="1600" dirty="0" smtClean="0">
                <a:latin typeface="Palatino Linotype" pitchFamily="18" charset="0"/>
              </a:rPr>
              <a:t>Board</a:t>
            </a:r>
          </a:p>
          <a:p>
            <a:pPr marR="0" eaLnBrk="1" hangingPunct="1">
              <a:lnSpc>
                <a:spcPct val="80000"/>
              </a:lnSpc>
            </a:pPr>
            <a:endParaRPr lang="en-US" sz="1600" dirty="0" smtClean="0">
              <a:latin typeface="Palatino Linotype" pitchFamily="18" charset="0"/>
            </a:endParaRPr>
          </a:p>
          <a:p>
            <a:pPr marR="0" eaLnBrk="1" hangingPunct="1">
              <a:lnSpc>
                <a:spcPct val="80000"/>
              </a:lnSpc>
            </a:pPr>
            <a:r>
              <a:rPr lang="en-US" sz="1600" dirty="0" smtClean="0">
                <a:latin typeface="Palatino Linotype" pitchFamily="18" charset="0"/>
              </a:rPr>
              <a:t>Sarah A. Miller</a:t>
            </a:r>
          </a:p>
          <a:p>
            <a:pPr marR="0" eaLnBrk="1" hangingPunct="1">
              <a:lnSpc>
                <a:spcPct val="80000"/>
              </a:lnSpc>
            </a:pPr>
            <a:r>
              <a:rPr lang="en-US" sz="1600" dirty="0" smtClean="0">
                <a:latin typeface="Palatino Linotype" pitchFamily="18" charset="0"/>
              </a:rPr>
              <a:t>Executive Director and General Counsel</a:t>
            </a:r>
          </a:p>
          <a:p>
            <a:pPr marR="0" eaLnBrk="1" hangingPunct="1">
              <a:lnSpc>
                <a:spcPct val="80000"/>
              </a:lnSpc>
            </a:pPr>
            <a:r>
              <a:rPr lang="en-US" sz="1600" dirty="0" smtClean="0">
                <a:latin typeface="Palatino Linotype" pitchFamily="18" charset="0"/>
              </a:rPr>
              <a:t>ABA Securities Association</a:t>
            </a:r>
          </a:p>
          <a:p>
            <a:pPr marR="0" eaLnBrk="1" hangingPunct="1">
              <a:lnSpc>
                <a:spcPct val="80000"/>
              </a:lnSpc>
            </a:pPr>
            <a:endParaRPr lang="en-US" sz="2000" dirty="0" smtClean="0">
              <a:latin typeface="Palatino Linotype" pitchFamily="18" charset="0"/>
            </a:endParaRPr>
          </a:p>
        </p:txBody>
      </p:sp>
      <p:sp>
        <p:nvSpPr>
          <p:cNvPr id="13" name="Rectangle 46"/>
          <p:cNvSpPr>
            <a:spLocks noGrp="1" noChangeArrowheads="1"/>
          </p:cNvSpPr>
          <p:nvPr>
            <p:ph type="sldNum" sz="quarter" idx="12"/>
          </p:nvPr>
        </p:nvSpPr>
        <p:spPr/>
        <p:txBody>
          <a:bodyPr/>
          <a:lstStyle/>
          <a:p>
            <a:pPr>
              <a:defRPr/>
            </a:pPr>
            <a:fld id="{D3E2498F-E840-491B-942A-F8C55D33753D}" type="slidenum">
              <a:rPr lang="en-US"/>
              <a:pPr>
                <a:defRPr/>
              </a:pPr>
              <a:t>1</a:t>
            </a:fld>
            <a:endParaRPr lang="en-US" dirty="0"/>
          </a:p>
        </p:txBody>
      </p:sp>
      <p:sp>
        <p:nvSpPr>
          <p:cNvPr id="5125" name="Text Box 6"/>
          <p:cNvSpPr txBox="1">
            <a:spLocks noChangeArrowheads="1"/>
          </p:cNvSpPr>
          <p:nvPr/>
        </p:nvSpPr>
        <p:spPr bwMode="auto">
          <a:xfrm flipV="1">
            <a:off x="3505200" y="4572000"/>
            <a:ext cx="46038" cy="369888"/>
          </a:xfrm>
          <a:prstGeom prst="rect">
            <a:avLst/>
          </a:prstGeom>
          <a:noFill/>
          <a:ln w="9525">
            <a:noFill/>
            <a:miter lim="800000"/>
            <a:headEnd/>
            <a:tailEnd/>
          </a:ln>
        </p:spPr>
        <p:txBody>
          <a:bodyPr>
            <a:spAutoFit/>
          </a:bodyPr>
          <a:lstStyle/>
          <a:p>
            <a:endParaRPr lang="en-US">
              <a:latin typeface="Arial" charset="0"/>
            </a:endParaRPr>
          </a:p>
        </p:txBody>
      </p:sp>
      <p:sp>
        <p:nvSpPr>
          <p:cNvPr id="2055" name="Rectangle 7"/>
          <p:cNvSpPr>
            <a:spLocks noChangeArrowheads="1"/>
          </p:cNvSpPr>
          <p:nvPr/>
        </p:nvSpPr>
        <p:spPr bwMode="auto">
          <a:xfrm>
            <a:off x="5791200" y="3810000"/>
            <a:ext cx="2362200" cy="1524000"/>
          </a:xfrm>
          <a:prstGeom prst="rect">
            <a:avLst/>
          </a:prstGeom>
          <a:noFill/>
          <a:ln w="9525">
            <a:noFill/>
            <a:miter lim="800000"/>
            <a:headEnd/>
            <a:tailEnd/>
          </a:ln>
          <a:effectLst/>
        </p:spPr>
        <p:txBody>
          <a:bodyPr/>
          <a:lstStyle/>
          <a:p>
            <a:pPr algn="ctr" eaLnBrk="1" hangingPunct="1">
              <a:lnSpc>
                <a:spcPct val="80000"/>
              </a:lnSpc>
              <a:spcBef>
                <a:spcPct val="20000"/>
              </a:spcBef>
              <a:buClr>
                <a:schemeClr val="hlink"/>
              </a:buClr>
              <a:buSzPct val="90000"/>
              <a:buFont typeface="Wingdings" pitchFamily="2" charset="2"/>
              <a:buNone/>
              <a:defRPr/>
            </a:pPr>
            <a:endParaRPr lang="en-US" sz="2000" dirty="0">
              <a:effectLst>
                <a:outerShdw blurRad="38100" dist="38100" dir="2700000" algn="tl">
                  <a:srgbClr val="000000"/>
                </a:outerShdw>
              </a:effectLst>
              <a:latin typeface="Palatino Linotype" pitchFamily="18" charset="0"/>
            </a:endParaRPr>
          </a:p>
        </p:txBody>
      </p:sp>
      <p:sp>
        <p:nvSpPr>
          <p:cNvPr id="5127" name="Text Box 8"/>
          <p:cNvSpPr txBox="1">
            <a:spLocks noChangeArrowheads="1"/>
          </p:cNvSpPr>
          <p:nvPr/>
        </p:nvSpPr>
        <p:spPr bwMode="auto">
          <a:xfrm>
            <a:off x="6384925" y="3770313"/>
            <a:ext cx="184150" cy="366712"/>
          </a:xfrm>
          <a:prstGeom prst="rect">
            <a:avLst/>
          </a:prstGeom>
          <a:noFill/>
          <a:ln w="9525">
            <a:noFill/>
            <a:miter lim="800000"/>
            <a:headEnd/>
            <a:tailEnd/>
          </a:ln>
        </p:spPr>
        <p:txBody>
          <a:bodyPr wrap="none">
            <a:spAutoFit/>
          </a:bodyPr>
          <a:lstStyle/>
          <a:p>
            <a:endParaRPr lang="en-US">
              <a:latin typeface="Arial" charset="0"/>
            </a:endParaRPr>
          </a:p>
        </p:txBody>
      </p:sp>
      <p:sp>
        <p:nvSpPr>
          <p:cNvPr id="2057" name="Rectangle 9"/>
          <p:cNvSpPr>
            <a:spLocks noChangeArrowheads="1"/>
          </p:cNvSpPr>
          <p:nvPr/>
        </p:nvSpPr>
        <p:spPr bwMode="auto">
          <a:xfrm flipH="1" flipV="1">
            <a:off x="8305800" y="5410200"/>
            <a:ext cx="46038" cy="76200"/>
          </a:xfrm>
          <a:prstGeom prst="rect">
            <a:avLst/>
          </a:prstGeom>
          <a:noFill/>
          <a:ln w="9525">
            <a:noFill/>
            <a:miter lim="800000"/>
            <a:headEnd/>
            <a:tailEnd/>
          </a:ln>
          <a:effectLst/>
        </p:spPr>
        <p:txBody>
          <a:bodyPr/>
          <a:lstStyle/>
          <a:p>
            <a:pPr algn="ctr" eaLnBrk="1" hangingPunct="1">
              <a:lnSpc>
                <a:spcPct val="80000"/>
              </a:lnSpc>
              <a:spcBef>
                <a:spcPct val="20000"/>
              </a:spcBef>
              <a:buClr>
                <a:schemeClr val="hlink"/>
              </a:buClr>
              <a:buSzPct val="90000"/>
              <a:buFont typeface="Wingdings" pitchFamily="2" charset="2"/>
              <a:buNone/>
              <a:defRPr/>
            </a:pPr>
            <a:endParaRPr lang="en-US" sz="2000" dirty="0">
              <a:effectLst>
                <a:outerShdw blurRad="38100" dist="38100" dir="2700000" algn="tl">
                  <a:srgbClr val="000000"/>
                </a:outerShdw>
              </a:effectLst>
              <a:latin typeface="Palatino Linotype" pitchFamily="18" charset="0"/>
            </a:endParaRPr>
          </a:p>
          <a:p>
            <a:pPr algn="ctr" eaLnBrk="1" hangingPunct="1">
              <a:lnSpc>
                <a:spcPct val="80000"/>
              </a:lnSpc>
              <a:spcBef>
                <a:spcPct val="20000"/>
              </a:spcBef>
              <a:buClr>
                <a:schemeClr val="hlink"/>
              </a:buClr>
              <a:buSzPct val="90000"/>
              <a:buFont typeface="Wingdings" pitchFamily="2" charset="2"/>
              <a:buNone/>
              <a:defRPr/>
            </a:pPr>
            <a:endParaRPr lang="en-US" sz="2000" dirty="0">
              <a:effectLst>
                <a:outerShdw blurRad="38100" dist="38100" dir="2700000" algn="tl">
                  <a:srgbClr val="000000"/>
                </a:outerShdw>
              </a:effectLst>
              <a:latin typeface="Palatino Linotype" pitchFamily="18" charset="0"/>
            </a:endParaRPr>
          </a:p>
        </p:txBody>
      </p:sp>
      <p:sp>
        <p:nvSpPr>
          <p:cNvPr id="5129" name="Text Box 11"/>
          <p:cNvSpPr txBox="1">
            <a:spLocks noChangeArrowheads="1"/>
          </p:cNvSpPr>
          <p:nvPr/>
        </p:nvSpPr>
        <p:spPr bwMode="auto">
          <a:xfrm>
            <a:off x="6384925" y="265113"/>
            <a:ext cx="2378075" cy="366712"/>
          </a:xfrm>
          <a:prstGeom prst="rect">
            <a:avLst/>
          </a:prstGeom>
          <a:noFill/>
          <a:ln w="9525">
            <a:noFill/>
            <a:miter lim="800000"/>
            <a:headEnd/>
            <a:tailEnd/>
          </a:ln>
        </p:spPr>
        <p:txBody>
          <a:bodyPr>
            <a:spAutoFit/>
          </a:bodyPr>
          <a:lstStyle/>
          <a:p>
            <a:endParaRPr lang="en-US">
              <a:latin typeface="Arial" charset="0"/>
            </a:endParaRPr>
          </a:p>
        </p:txBody>
      </p:sp>
      <p:sp>
        <p:nvSpPr>
          <p:cNvPr id="5130" name="Text Box 12"/>
          <p:cNvSpPr txBox="1">
            <a:spLocks noChangeArrowheads="1"/>
          </p:cNvSpPr>
          <p:nvPr/>
        </p:nvSpPr>
        <p:spPr bwMode="auto">
          <a:xfrm>
            <a:off x="6324600" y="533400"/>
            <a:ext cx="2438400" cy="366713"/>
          </a:xfrm>
          <a:prstGeom prst="rect">
            <a:avLst/>
          </a:prstGeom>
          <a:noFill/>
          <a:ln w="9525">
            <a:noFill/>
            <a:miter lim="800000"/>
            <a:headEnd/>
            <a:tailEnd/>
          </a:ln>
        </p:spPr>
        <p:txBody>
          <a:bodyPr>
            <a:spAutoFit/>
          </a:bodyPr>
          <a:lstStyle/>
          <a:p>
            <a:pPr>
              <a:spcBef>
                <a:spcPct val="50000"/>
              </a:spcBef>
            </a:pPr>
            <a:endParaRPr lang="en-US" b="1">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u="sng" dirty="0" smtClean="0">
                <a:latin typeface="Palatino Linotype" pitchFamily="18" charset="0"/>
              </a:rPr>
              <a:t>Trust and Fiduciary: </a:t>
            </a:r>
            <a:br>
              <a:rPr lang="en-US" sz="4000" u="sng" dirty="0" smtClean="0">
                <a:latin typeface="Palatino Linotype" pitchFamily="18" charset="0"/>
              </a:rPr>
            </a:br>
            <a:r>
              <a:rPr lang="en-US" sz="4000" u="sng" dirty="0" smtClean="0">
                <a:latin typeface="Palatino Linotype" pitchFamily="18" charset="0"/>
              </a:rPr>
              <a:t>Other Conditions</a:t>
            </a:r>
          </a:p>
        </p:txBody>
      </p:sp>
      <p:sp>
        <p:nvSpPr>
          <p:cNvPr id="12291" name="Rectangle 3"/>
          <p:cNvSpPr>
            <a:spLocks noGrp="1" noChangeArrowheads="1"/>
          </p:cNvSpPr>
          <p:nvPr>
            <p:ph type="body" sz="half" idx="1"/>
          </p:nvPr>
        </p:nvSpPr>
        <p:spPr>
          <a:xfrm>
            <a:off x="457200" y="1600200"/>
            <a:ext cx="8229600" cy="4267200"/>
          </a:xfrm>
        </p:spPr>
        <p:txBody>
          <a:bodyPr/>
          <a:lstStyle/>
          <a:p>
            <a:pPr eaLnBrk="1" hangingPunct="1"/>
            <a:endParaRPr lang="en-US" sz="2400" smtClean="0">
              <a:latin typeface="Palatino Linotype" pitchFamily="18" charset="0"/>
            </a:endParaRPr>
          </a:p>
          <a:p>
            <a:pPr eaLnBrk="1" hangingPunct="1"/>
            <a:r>
              <a:rPr lang="en-US" sz="2000" smtClean="0">
                <a:latin typeface="Palatino Linotype" pitchFamily="18" charset="0"/>
              </a:rPr>
              <a:t>Activities must be conducted in the trust department or another area subject to fiduciary examination.</a:t>
            </a:r>
          </a:p>
          <a:p>
            <a:pPr lvl="1" eaLnBrk="1" hangingPunct="1"/>
            <a:r>
              <a:rPr lang="en-US" sz="2000" smtClean="0">
                <a:latin typeface="Palatino Linotype" pitchFamily="18" charset="0"/>
              </a:rPr>
              <a:t>Bank may use other areas of the bank or third-parties (such as an investment adviser or service provider) to handle aspects of transactions subject to fiduciary principles and oversight.</a:t>
            </a:r>
          </a:p>
          <a:p>
            <a:pPr eaLnBrk="1" hangingPunct="1"/>
            <a:r>
              <a:rPr lang="en-US" sz="2000" smtClean="0">
                <a:latin typeface="Palatino Linotype" pitchFamily="18" charset="0"/>
              </a:rPr>
              <a:t>Trades generally must be sent to a broker-dealer for execution, or effected through a cross-trade within the bank or between the bank and an affiliated fiduciary (in accordance with fiduciary principles). </a:t>
            </a:r>
          </a:p>
          <a:p>
            <a:pPr lvl="1" eaLnBrk="1" hangingPunct="1">
              <a:buFontTx/>
              <a:buNone/>
            </a:pPr>
            <a:r>
              <a:rPr lang="en-US" sz="2000" smtClean="0">
                <a:latin typeface="Palatino Linotype" pitchFamily="18" charset="0"/>
              </a:rPr>
              <a:t>•	Exceptions to this requirement provided in Rule 775 and Rule 776.</a:t>
            </a:r>
            <a:endParaRPr lang="en-US" sz="2000" smtClean="0"/>
          </a:p>
        </p:txBody>
      </p:sp>
      <p:sp>
        <p:nvSpPr>
          <p:cNvPr id="7" name="Slide Number Placeholder 6"/>
          <p:cNvSpPr>
            <a:spLocks noGrp="1"/>
          </p:cNvSpPr>
          <p:nvPr>
            <p:ph type="sldNum" sz="quarter" idx="12"/>
          </p:nvPr>
        </p:nvSpPr>
        <p:spPr/>
        <p:txBody>
          <a:bodyPr/>
          <a:lstStyle/>
          <a:p>
            <a:pPr>
              <a:defRPr/>
            </a:pPr>
            <a:fld id="{05467EB2-D8CA-4D74-B3D4-945B6A237FE6}" type="slidenum">
              <a:rPr lang="en-US"/>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altLang="ko-KR" u="sng" dirty="0" smtClean="0">
                <a:latin typeface="Palatino Linotype" pitchFamily="18" charset="0"/>
                <a:ea typeface="굴림" charset="-127"/>
              </a:rPr>
              <a:t>Custody – Overview</a:t>
            </a:r>
          </a:p>
        </p:txBody>
      </p:sp>
      <p:sp>
        <p:nvSpPr>
          <p:cNvPr id="13315" name="Rectangle 3"/>
          <p:cNvSpPr>
            <a:spLocks noGrp="1" noChangeArrowheads="1"/>
          </p:cNvSpPr>
          <p:nvPr>
            <p:ph type="body" sz="half" idx="1"/>
          </p:nvPr>
        </p:nvSpPr>
        <p:spPr>
          <a:xfrm>
            <a:off x="457200" y="1600200"/>
            <a:ext cx="8229600" cy="4191000"/>
          </a:xfrm>
        </p:spPr>
        <p:txBody>
          <a:bodyPr/>
          <a:lstStyle/>
          <a:p>
            <a:pPr marL="533400" indent="-533400" eaLnBrk="1" hangingPunct="1">
              <a:lnSpc>
                <a:spcPct val="80000"/>
              </a:lnSpc>
            </a:pPr>
            <a:r>
              <a:rPr lang="en-US" altLang="ko-KR" sz="2400" smtClean="0">
                <a:latin typeface="Palatino Linotype" pitchFamily="18" charset="0"/>
                <a:ea typeface="굴림" charset="-127"/>
              </a:rPr>
              <a:t>Statute allows banks to conduct a variety of securities activities in connection with customary custody and safekeeping activities.  Examples include:</a:t>
            </a:r>
          </a:p>
          <a:p>
            <a:pPr marL="914400" lvl="1" indent="-457200" eaLnBrk="1" hangingPunct="1">
              <a:lnSpc>
                <a:spcPct val="80000"/>
              </a:lnSpc>
            </a:pPr>
            <a:endParaRPr lang="en-US" altLang="ko-KR" smtClean="0">
              <a:latin typeface="Palatino Linotype" pitchFamily="18" charset="0"/>
              <a:ea typeface="굴림" charset="-127"/>
            </a:endParaRPr>
          </a:p>
          <a:p>
            <a:pPr marL="914400" lvl="1" indent="-457200" eaLnBrk="1" hangingPunct="1">
              <a:lnSpc>
                <a:spcPct val="80000"/>
              </a:lnSpc>
            </a:pPr>
            <a:r>
              <a:rPr lang="en-US" altLang="ko-KR" smtClean="0">
                <a:latin typeface="Palatino Linotype" pitchFamily="18" charset="0"/>
                <a:ea typeface="굴림" charset="-127"/>
              </a:rPr>
              <a:t>Facilitating the movement of cash and securities associated with clearing and settling customer securities transactions; and </a:t>
            </a:r>
          </a:p>
          <a:p>
            <a:pPr marL="914400" lvl="1" indent="-457200" eaLnBrk="1" hangingPunct="1">
              <a:lnSpc>
                <a:spcPct val="80000"/>
              </a:lnSpc>
            </a:pPr>
            <a:endParaRPr lang="en-US" altLang="ko-KR" smtClean="0">
              <a:latin typeface="Palatino Linotype" pitchFamily="18" charset="0"/>
              <a:ea typeface="굴림" charset="-127"/>
            </a:endParaRPr>
          </a:p>
          <a:p>
            <a:pPr marL="914400" lvl="1" indent="-457200" eaLnBrk="1" hangingPunct="1">
              <a:lnSpc>
                <a:spcPct val="80000"/>
              </a:lnSpc>
            </a:pPr>
            <a:r>
              <a:rPr lang="en-US" altLang="ko-KR" smtClean="0">
                <a:latin typeface="Palatino Linotype" pitchFamily="18" charset="0"/>
                <a:ea typeface="굴림" charset="-127"/>
              </a:rPr>
              <a:t>Acting as agent for a customer in securities lending and borrowing transactions where the bank has custody of the securities being borrowed or lent.</a:t>
            </a:r>
          </a:p>
          <a:p>
            <a:pPr marL="914400" lvl="1" indent="-457200" eaLnBrk="1" hangingPunct="1">
              <a:lnSpc>
                <a:spcPct val="80000"/>
              </a:lnSpc>
              <a:buFontTx/>
              <a:buNone/>
            </a:pPr>
            <a:endParaRPr lang="en-US" sz="1800"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C5B7E07F-D43D-4B8F-B5D4-78413E3A1E70}" type="slidenum">
              <a:rPr lang="en-US"/>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ko-KR" u="sng" smtClean="0">
                <a:latin typeface="Palatino Linotype" pitchFamily="18" charset="0"/>
                <a:ea typeface="굴림" charset="-127"/>
              </a:rPr>
              <a:t>Custody – Overview</a:t>
            </a:r>
          </a:p>
        </p:txBody>
      </p:sp>
      <p:sp>
        <p:nvSpPr>
          <p:cNvPr id="14339" name="Rectangle 3"/>
          <p:cNvSpPr>
            <a:spLocks noGrp="1" noChangeArrowheads="1"/>
          </p:cNvSpPr>
          <p:nvPr>
            <p:ph type="body" sz="half" idx="1"/>
          </p:nvPr>
        </p:nvSpPr>
        <p:spPr>
          <a:xfrm>
            <a:off x="457200" y="1600200"/>
            <a:ext cx="8229600" cy="4191000"/>
          </a:xfrm>
        </p:spPr>
        <p:txBody>
          <a:bodyPr/>
          <a:lstStyle/>
          <a:p>
            <a:pPr marL="533400" indent="-533400" eaLnBrk="1" hangingPunct="1">
              <a:lnSpc>
                <a:spcPct val="80000"/>
              </a:lnSpc>
            </a:pPr>
            <a:r>
              <a:rPr lang="en-US" altLang="ko-KR" sz="2400" smtClean="0">
                <a:latin typeface="Palatino Linotype" pitchFamily="18" charset="0"/>
                <a:ea typeface="굴림" charset="-127"/>
              </a:rPr>
              <a:t>Custody Exemption (Rule 760):  Designed to address securities order-taking.  </a:t>
            </a:r>
          </a:p>
          <a:p>
            <a:pPr marL="914400" lvl="1" indent="-457200" eaLnBrk="1" hangingPunct="1">
              <a:lnSpc>
                <a:spcPct val="80000"/>
              </a:lnSpc>
            </a:pPr>
            <a:r>
              <a:rPr lang="en-US" altLang="ko-KR" smtClean="0">
                <a:latin typeface="Palatino Linotype" pitchFamily="18" charset="0"/>
                <a:ea typeface="굴림" charset="-127"/>
              </a:rPr>
              <a:t>The rule allows banks to continue to accept orders for </a:t>
            </a:r>
            <a:r>
              <a:rPr lang="en-US" altLang="ko-KR" u="sng" smtClean="0">
                <a:latin typeface="Palatino Linotype" pitchFamily="18" charset="0"/>
                <a:ea typeface="굴림" charset="-127"/>
              </a:rPr>
              <a:t>all</a:t>
            </a:r>
            <a:r>
              <a:rPr lang="en-US" altLang="ko-KR" smtClean="0">
                <a:latin typeface="Palatino Linotype" pitchFamily="18" charset="0"/>
                <a:ea typeface="굴림" charset="-127"/>
              </a:rPr>
              <a:t> types of custody accounts subject to certain conditions.</a:t>
            </a:r>
          </a:p>
          <a:p>
            <a:pPr marL="914400" lvl="1" indent="-457200" eaLnBrk="1" hangingPunct="1">
              <a:lnSpc>
                <a:spcPct val="80000"/>
              </a:lnSpc>
            </a:pPr>
            <a:r>
              <a:rPr lang="en-US" altLang="ko-KR" smtClean="0">
                <a:latin typeface="Palatino Linotype" pitchFamily="18" charset="0"/>
                <a:ea typeface="굴림" charset="-127"/>
              </a:rPr>
              <a:t>Conditions, which were designed to comport with bank practices, differ based on whether the account is an EBP/IRA account.</a:t>
            </a:r>
          </a:p>
          <a:p>
            <a:pPr marL="914400" lvl="1" indent="-457200" eaLnBrk="1" hangingPunct="1">
              <a:lnSpc>
                <a:spcPct val="80000"/>
              </a:lnSpc>
            </a:pPr>
            <a:r>
              <a:rPr lang="en-US" altLang="ko-KR" smtClean="0">
                <a:latin typeface="Palatino Linotype" pitchFamily="18" charset="0"/>
                <a:ea typeface="굴림" charset="-127"/>
              </a:rPr>
              <a:t>If a bank does </a:t>
            </a:r>
            <a:r>
              <a:rPr lang="en-US" altLang="ko-KR" u="sng" smtClean="0">
                <a:latin typeface="Palatino Linotype" pitchFamily="18" charset="0"/>
                <a:ea typeface="굴림" charset="-127"/>
              </a:rPr>
              <a:t>not</a:t>
            </a:r>
            <a:r>
              <a:rPr lang="en-US" altLang="ko-KR" smtClean="0">
                <a:latin typeface="Palatino Linotype" pitchFamily="18" charset="0"/>
                <a:ea typeface="굴림" charset="-127"/>
              </a:rPr>
              <a:t> accept orders for securities transactions from a custody account, then it does </a:t>
            </a:r>
            <a:r>
              <a:rPr lang="en-US" altLang="ko-KR" u="sng" smtClean="0">
                <a:latin typeface="Palatino Linotype" pitchFamily="18" charset="0"/>
                <a:ea typeface="굴림" charset="-127"/>
              </a:rPr>
              <a:t>not</a:t>
            </a:r>
            <a:r>
              <a:rPr lang="en-US" altLang="ko-KR" smtClean="0">
                <a:latin typeface="Palatino Linotype" pitchFamily="18" charset="0"/>
                <a:ea typeface="굴림" charset="-127"/>
              </a:rPr>
              <a:t> need to adhere to the conditions in the rule with respect to that account.</a:t>
            </a:r>
          </a:p>
          <a:p>
            <a:pPr marL="914400" lvl="1" indent="-457200" eaLnBrk="1" hangingPunct="1">
              <a:lnSpc>
                <a:spcPct val="80000"/>
              </a:lnSpc>
              <a:buFontTx/>
              <a:buNone/>
            </a:pPr>
            <a:endParaRPr lang="en-US" sz="2000"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E2EF4189-44AF-4B16-B7C5-FA4E1A93021B}" type="slidenum">
              <a:rPr lang="en-US"/>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ko-KR" sz="3800" u="sng" smtClean="0">
                <a:latin typeface="Palatino Linotype" pitchFamily="18" charset="0"/>
                <a:ea typeface="굴림" charset="-127"/>
              </a:rPr>
              <a:t>Custody Exemption:  EBPs and IRAs</a:t>
            </a:r>
          </a:p>
        </p:txBody>
      </p:sp>
      <p:sp>
        <p:nvSpPr>
          <p:cNvPr id="69635" name="Rectangle 3"/>
          <p:cNvSpPr>
            <a:spLocks noGrp="1" noChangeArrowheads="1"/>
          </p:cNvSpPr>
          <p:nvPr>
            <p:ph type="body" sz="half" idx="1"/>
          </p:nvPr>
        </p:nvSpPr>
        <p:spPr>
          <a:xfrm>
            <a:off x="457200" y="1600200"/>
            <a:ext cx="8229600" cy="4191000"/>
          </a:xfrm>
        </p:spPr>
        <p:txBody>
          <a:bodyPr>
            <a:normAutofit/>
          </a:bodyPr>
          <a:lstStyle/>
          <a:p>
            <a:pPr marL="274320" indent="-274320" eaLnBrk="1" fontAlgn="auto" hangingPunct="1">
              <a:spcAft>
                <a:spcPts val="0"/>
              </a:spcAft>
              <a:buClr>
                <a:schemeClr val="accent3"/>
              </a:buClr>
              <a:buFont typeface="Wingdings 2"/>
              <a:buChar char=""/>
              <a:defRPr/>
            </a:pPr>
            <a:r>
              <a:rPr lang="en-US" altLang="ko-KR" sz="2400" u="sng" dirty="0" smtClean="0">
                <a:latin typeface="Palatino Linotype" pitchFamily="18" charset="0"/>
                <a:ea typeface="굴림" charset="-127"/>
              </a:rPr>
              <a:t>Bank Compensation</a:t>
            </a:r>
            <a:r>
              <a:rPr lang="en-US" altLang="ko-KR" sz="2400" dirty="0" smtClean="0">
                <a:latin typeface="Palatino Linotype" pitchFamily="18" charset="0"/>
                <a:ea typeface="굴림" charset="-127"/>
              </a:rPr>
              <a:t>:  No restriction.</a:t>
            </a:r>
          </a:p>
          <a:p>
            <a:pPr marL="274320" indent="-274320" eaLnBrk="1" fontAlgn="auto" hangingPunct="1">
              <a:spcAft>
                <a:spcPts val="0"/>
              </a:spcAft>
              <a:buClr>
                <a:schemeClr val="accent3"/>
              </a:buClr>
              <a:buFont typeface="Wingdings 2"/>
              <a:buChar char=""/>
              <a:defRPr/>
            </a:pPr>
            <a:r>
              <a:rPr lang="en-US" altLang="ko-KR" sz="2400" u="sng" dirty="0" smtClean="0">
                <a:latin typeface="Palatino Linotype" pitchFamily="18" charset="0"/>
                <a:ea typeface="굴림" charset="-127"/>
              </a:rPr>
              <a:t>Employee Compensation</a:t>
            </a:r>
            <a:r>
              <a:rPr lang="en-US" altLang="ko-KR" sz="2400" dirty="0" smtClean="0">
                <a:latin typeface="Palatino Linotype" pitchFamily="18" charset="0"/>
                <a:ea typeface="굴림" charset="-127"/>
              </a:rPr>
              <a:t>:  Bank employees may not receive compensation, including 12b-1 fees, from the bank or any other person that varies based on: </a:t>
            </a:r>
          </a:p>
          <a:p>
            <a:pPr marL="640080" lvl="1" indent="-246888" eaLnBrk="1" fontAlgn="auto" hangingPunct="1">
              <a:spcAft>
                <a:spcPts val="0"/>
              </a:spcAft>
              <a:buFont typeface="Wingdings 2"/>
              <a:buChar char=""/>
              <a:defRPr/>
            </a:pPr>
            <a:r>
              <a:rPr lang="en-US" altLang="ko-KR" sz="2000" dirty="0" smtClean="0">
                <a:latin typeface="Palatino Linotype" pitchFamily="18" charset="0"/>
                <a:ea typeface="굴림" charset="-127"/>
              </a:rPr>
              <a:t>Whether a security transaction is executed for the account; or</a:t>
            </a:r>
          </a:p>
          <a:p>
            <a:pPr marL="640080" lvl="1" indent="-246888" eaLnBrk="1" fontAlgn="auto" hangingPunct="1">
              <a:spcAft>
                <a:spcPts val="0"/>
              </a:spcAft>
              <a:buFont typeface="Wingdings 2"/>
              <a:buChar char=""/>
              <a:defRPr/>
            </a:pPr>
            <a:r>
              <a:rPr lang="en-US" altLang="ko-KR" sz="2000" dirty="0" smtClean="0">
                <a:latin typeface="Palatino Linotype" pitchFamily="18" charset="0"/>
                <a:ea typeface="굴림" charset="-127"/>
              </a:rPr>
              <a:t>The quantity, price or identity of the securities purchased or sold for the EBP or IRA account.</a:t>
            </a:r>
          </a:p>
          <a:p>
            <a:pPr marL="274320" indent="-274320" eaLnBrk="1" fontAlgn="auto" hangingPunct="1">
              <a:spcAft>
                <a:spcPts val="0"/>
              </a:spcAft>
              <a:buClr>
                <a:schemeClr val="accent3"/>
              </a:buClr>
              <a:buFont typeface="Wingdings 2"/>
              <a:buChar char=""/>
              <a:defRPr/>
            </a:pPr>
            <a:r>
              <a:rPr lang="en-US" altLang="ko-KR" sz="2400" dirty="0" smtClean="0">
                <a:latin typeface="Palatino Linotype" pitchFamily="18" charset="0"/>
                <a:ea typeface="굴림" charset="-127"/>
              </a:rPr>
              <a:t>Bank employees </a:t>
            </a:r>
            <a:r>
              <a:rPr lang="en-US" altLang="ko-KR" sz="2400" u="sng" dirty="0" smtClean="0">
                <a:latin typeface="Palatino Linotype" pitchFamily="18" charset="0"/>
                <a:ea typeface="굴림" charset="-127"/>
              </a:rPr>
              <a:t>may</a:t>
            </a:r>
            <a:r>
              <a:rPr lang="en-US" altLang="ko-KR" sz="2400" dirty="0" smtClean="0">
                <a:latin typeface="Palatino Linotype" pitchFamily="18" charset="0"/>
                <a:ea typeface="굴림" charset="-127"/>
              </a:rPr>
              <a:t>, however, receive compensation under a bonus or similar plan if the plan meets the criteria established under the Networking Rules.  (See Networking slides).</a:t>
            </a:r>
            <a:endParaRPr lang="en-US" sz="2000" dirty="0" smtClean="0">
              <a:latin typeface="Palatino Linotype" pitchFamily="18" charset="0"/>
            </a:endParaRPr>
          </a:p>
        </p:txBody>
      </p:sp>
      <p:sp>
        <p:nvSpPr>
          <p:cNvPr id="7" name="Slide Number Placeholder 6"/>
          <p:cNvSpPr>
            <a:spLocks noGrp="1"/>
          </p:cNvSpPr>
          <p:nvPr>
            <p:ph type="sldNum" sz="quarter" idx="12"/>
          </p:nvPr>
        </p:nvSpPr>
        <p:spPr/>
        <p:txBody>
          <a:bodyPr/>
          <a:lstStyle/>
          <a:p>
            <a:pPr>
              <a:defRPr/>
            </a:pPr>
            <a:fld id="{6AB7AB8B-F2F5-4605-B211-A5187253B5FB}" type="slidenum">
              <a:rPr lang="en-US"/>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ko-KR" sz="3800" u="sng" smtClean="0">
                <a:latin typeface="Palatino Linotype" pitchFamily="18" charset="0"/>
                <a:ea typeface="굴림" charset="-127"/>
              </a:rPr>
              <a:t>Custody Exemption:  EBPs and IRAs</a:t>
            </a:r>
            <a:endParaRPr lang="en-US" sz="3800" u="sng" smtClean="0">
              <a:latin typeface="Palatino Linotype" pitchFamily="18" charset="0"/>
              <a:ea typeface="굴림" charset="-127"/>
            </a:endParaRPr>
          </a:p>
        </p:txBody>
      </p:sp>
      <p:sp>
        <p:nvSpPr>
          <p:cNvPr id="16387" name="Rectangle 3"/>
          <p:cNvSpPr>
            <a:spLocks noGrp="1" noChangeArrowheads="1"/>
          </p:cNvSpPr>
          <p:nvPr>
            <p:ph type="body" sz="half" idx="1"/>
          </p:nvPr>
        </p:nvSpPr>
        <p:spPr>
          <a:xfrm>
            <a:off x="457200" y="1600200"/>
            <a:ext cx="8229600" cy="4572000"/>
          </a:xfrm>
        </p:spPr>
        <p:txBody>
          <a:bodyPr>
            <a:normAutofit/>
          </a:bodyPr>
          <a:lstStyle/>
          <a:p>
            <a:pPr eaLnBrk="1" hangingPunct="1"/>
            <a:r>
              <a:rPr lang="en-US" altLang="ko-KR" sz="2400" u="sng" dirty="0" smtClean="0">
                <a:latin typeface="Palatino Linotype" pitchFamily="18" charset="0"/>
                <a:ea typeface="굴림" charset="-127"/>
              </a:rPr>
              <a:t>Advertising</a:t>
            </a:r>
            <a:r>
              <a:rPr lang="en-US" altLang="ko-KR" sz="2400" dirty="0" smtClean="0">
                <a:latin typeface="Palatino Linotype" pitchFamily="18" charset="0"/>
                <a:ea typeface="굴림" charset="-127"/>
              </a:rPr>
              <a:t>.  Bank may </a:t>
            </a:r>
            <a:r>
              <a:rPr lang="en-US" altLang="ko-KR" sz="2400" u="sng" dirty="0" smtClean="0">
                <a:latin typeface="Palatino Linotype" pitchFamily="18" charset="0"/>
                <a:ea typeface="굴림" charset="-127"/>
              </a:rPr>
              <a:t>not</a:t>
            </a:r>
            <a:r>
              <a:rPr lang="en-US" altLang="ko-KR" sz="2000" dirty="0" smtClean="0">
                <a:latin typeface="Palatino Linotype" pitchFamily="18" charset="0"/>
                <a:ea typeface="굴림" charset="-127"/>
              </a:rPr>
              <a:t>:</a:t>
            </a:r>
          </a:p>
          <a:p>
            <a:pPr lvl="1" eaLnBrk="1" hangingPunct="1"/>
            <a:r>
              <a:rPr lang="en-US" altLang="ko-KR" sz="2000" dirty="0" smtClean="0">
                <a:latin typeface="Palatino Linotype" pitchFamily="18" charset="0"/>
                <a:ea typeface="굴림" charset="-127"/>
              </a:rPr>
              <a:t>Advertise that it accepts securities orders for these accounts </a:t>
            </a:r>
            <a:r>
              <a:rPr lang="en-US" altLang="ko-KR" sz="2000" u="sng" dirty="0" smtClean="0">
                <a:latin typeface="Palatino Linotype" pitchFamily="18" charset="0"/>
                <a:ea typeface="굴림" charset="-127"/>
              </a:rPr>
              <a:t>except</a:t>
            </a:r>
            <a:r>
              <a:rPr lang="en-US" altLang="ko-KR" sz="2000" dirty="0" smtClean="0">
                <a:latin typeface="Palatino Linotype" pitchFamily="18" charset="0"/>
                <a:ea typeface="굴림" charset="-127"/>
              </a:rPr>
              <a:t> </a:t>
            </a:r>
            <a:r>
              <a:rPr lang="en-US" altLang="ko-KR" sz="2000" u="sng" dirty="0" smtClean="0">
                <a:latin typeface="Palatino Linotype" pitchFamily="18" charset="0"/>
                <a:ea typeface="굴림" charset="-127"/>
              </a:rPr>
              <a:t>as</a:t>
            </a:r>
            <a:r>
              <a:rPr lang="en-US" altLang="ko-KR" sz="2000" dirty="0" smtClean="0">
                <a:latin typeface="Palatino Linotype" pitchFamily="18" charset="0"/>
                <a:ea typeface="굴림" charset="-127"/>
              </a:rPr>
              <a:t> </a:t>
            </a:r>
            <a:r>
              <a:rPr lang="en-US" altLang="ko-KR" sz="2000" u="sng" dirty="0" smtClean="0">
                <a:latin typeface="Palatino Linotype" pitchFamily="18" charset="0"/>
                <a:ea typeface="굴림" charset="-127"/>
              </a:rPr>
              <a:t>part</a:t>
            </a:r>
            <a:r>
              <a:rPr lang="en-US" altLang="ko-KR" sz="2000" dirty="0" smtClean="0">
                <a:latin typeface="Palatino Linotype" pitchFamily="18" charset="0"/>
                <a:ea typeface="굴림" charset="-127"/>
              </a:rPr>
              <a:t> of advertising its other custodial services; or</a:t>
            </a:r>
          </a:p>
          <a:p>
            <a:pPr lvl="1" eaLnBrk="1" hangingPunct="1"/>
            <a:r>
              <a:rPr lang="en-US" altLang="ko-KR" sz="2000" dirty="0" smtClean="0">
                <a:latin typeface="Palatino Linotype" pitchFamily="18" charset="0"/>
                <a:ea typeface="굴림" charset="-127"/>
              </a:rPr>
              <a:t>Advertise that such EBP or IRA accounts are “securities brokerage accounts” or that the bank’s safekeeping and custody services are a substitute for a securities brokerage account.</a:t>
            </a:r>
          </a:p>
          <a:p>
            <a:pPr eaLnBrk="1" hangingPunct="1"/>
            <a:r>
              <a:rPr lang="en-US" altLang="ko-KR" sz="2000" u="sng" dirty="0" smtClean="0">
                <a:latin typeface="Palatino Linotype" pitchFamily="18" charset="0"/>
                <a:ea typeface="굴림" charset="-127"/>
              </a:rPr>
              <a:t>Additional Marketing Restriction for IRAs</a:t>
            </a:r>
            <a:r>
              <a:rPr lang="en-US" altLang="ko-KR" sz="2000" dirty="0" smtClean="0">
                <a:latin typeface="Palatino Linotype" pitchFamily="18" charset="0"/>
                <a:ea typeface="굴림" charset="-127"/>
              </a:rPr>
              <a:t> (due to the retail nature of these accounts).</a:t>
            </a:r>
            <a:endParaRPr lang="en-US" altLang="ko-KR" sz="2000" u="sng" dirty="0" smtClean="0">
              <a:latin typeface="Palatino Linotype" pitchFamily="18" charset="0"/>
              <a:ea typeface="굴림" charset="-127"/>
            </a:endParaRPr>
          </a:p>
          <a:p>
            <a:pPr lvl="1" eaLnBrk="1" hangingPunct="1"/>
            <a:r>
              <a:rPr lang="en-US" altLang="ko-KR" sz="2000" dirty="0" smtClean="0">
                <a:latin typeface="Palatino Linotype" pitchFamily="18" charset="0"/>
                <a:ea typeface="굴림" charset="-127"/>
              </a:rPr>
              <a:t>Advertisements </a:t>
            </a:r>
            <a:r>
              <a:rPr lang="en-US" altLang="ko-KR" sz="2000" u="sng" dirty="0" smtClean="0">
                <a:latin typeface="Palatino Linotype" pitchFamily="18" charset="0"/>
                <a:ea typeface="굴림" charset="-127"/>
              </a:rPr>
              <a:t>and</a:t>
            </a:r>
            <a:r>
              <a:rPr lang="en-US" altLang="ko-KR" sz="2000" dirty="0" smtClean="0">
                <a:latin typeface="Palatino Linotype" pitchFamily="18" charset="0"/>
                <a:ea typeface="굴림" charset="-127"/>
              </a:rPr>
              <a:t> sales literature may not describe the bank’s securities order-taking services </a:t>
            </a:r>
            <a:r>
              <a:rPr lang="en-US" altLang="ko-KR" sz="2000" u="sng" dirty="0" smtClean="0">
                <a:latin typeface="Palatino Linotype" pitchFamily="18" charset="0"/>
                <a:ea typeface="굴림" charset="-127"/>
              </a:rPr>
              <a:t>more</a:t>
            </a:r>
            <a:r>
              <a:rPr lang="en-US" altLang="ko-KR" sz="2000" dirty="0" smtClean="0">
                <a:latin typeface="Palatino Linotype" pitchFamily="18" charset="0"/>
                <a:ea typeface="굴림" charset="-127"/>
              </a:rPr>
              <a:t> </a:t>
            </a:r>
            <a:r>
              <a:rPr lang="en-US" altLang="ko-KR" sz="2000" u="sng" dirty="0" smtClean="0">
                <a:latin typeface="Palatino Linotype" pitchFamily="18" charset="0"/>
                <a:ea typeface="굴림" charset="-127"/>
              </a:rPr>
              <a:t>prominently</a:t>
            </a:r>
            <a:r>
              <a:rPr lang="en-US" altLang="ko-KR" sz="2000" dirty="0" smtClean="0">
                <a:latin typeface="Palatino Linotype" pitchFamily="18" charset="0"/>
                <a:ea typeface="굴림" charset="-127"/>
              </a:rPr>
              <a:t> than other aspects of the bank’s custodial services.</a:t>
            </a:r>
          </a:p>
          <a:p>
            <a:pPr eaLnBrk="1" hangingPunct="1"/>
            <a:r>
              <a:rPr lang="en-US" altLang="ko-KR" sz="2400" u="sng" dirty="0" smtClean="0">
                <a:latin typeface="Palatino Linotype" pitchFamily="18" charset="0"/>
                <a:ea typeface="굴림" charset="-127"/>
              </a:rPr>
              <a:t>Compliance Tip</a:t>
            </a:r>
            <a:r>
              <a:rPr lang="en-US" altLang="ko-KR" sz="2400" dirty="0" smtClean="0">
                <a:latin typeface="Palatino Linotype" pitchFamily="18" charset="0"/>
                <a:ea typeface="굴림" charset="-127"/>
              </a:rPr>
              <a:t>:  </a:t>
            </a:r>
            <a:r>
              <a:rPr lang="en-US" altLang="ko-KR" sz="2000" dirty="0" smtClean="0">
                <a:latin typeface="Palatino Linotype" pitchFamily="18" charset="0"/>
                <a:ea typeface="굴림" charset="-127"/>
              </a:rPr>
              <a:t>Ensure processes are in place for advertising and sales literature to be reviewed by trained compliance personnel.  </a:t>
            </a:r>
          </a:p>
          <a:p>
            <a:pPr eaLnBrk="1" hangingPunct="1"/>
            <a:endParaRPr lang="en-US" altLang="ko-KR" sz="2200" dirty="0" smtClean="0">
              <a:latin typeface="Palatino Linotype" pitchFamily="18" charset="0"/>
              <a:ea typeface="굴림" charset="-127"/>
            </a:endParaRPr>
          </a:p>
          <a:p>
            <a:pPr eaLnBrk="1" hangingPunct="1">
              <a:buFont typeface="Wingdings" pitchFamily="2" charset="2"/>
              <a:buNone/>
            </a:pPr>
            <a:endParaRPr lang="en-US" sz="2400" dirty="0" smtClean="0">
              <a:latin typeface="Times New Roman" pitchFamily="18" charset="0"/>
              <a:ea typeface="굴림" charset="-127"/>
            </a:endParaRPr>
          </a:p>
          <a:p>
            <a:pPr eaLnBrk="1" hangingPunct="1"/>
            <a:endParaRPr lang="en-US" sz="2400" dirty="0" smtClean="0"/>
          </a:p>
        </p:txBody>
      </p:sp>
      <p:sp>
        <p:nvSpPr>
          <p:cNvPr id="7" name="Slide Number Placeholder 6"/>
          <p:cNvSpPr>
            <a:spLocks noGrp="1"/>
          </p:cNvSpPr>
          <p:nvPr>
            <p:ph type="sldNum" sz="quarter" idx="12"/>
          </p:nvPr>
        </p:nvSpPr>
        <p:spPr/>
        <p:txBody>
          <a:bodyPr/>
          <a:lstStyle/>
          <a:p>
            <a:pPr>
              <a:defRPr/>
            </a:pPr>
            <a:fld id="{4677ABD4-AD15-4839-B261-5DD47C979FA8}" type="slidenum">
              <a:rPr lang="en-US"/>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600" u="sng" smtClean="0">
                <a:latin typeface="Palatino Linotype" pitchFamily="18" charset="0"/>
                <a:ea typeface="굴림" charset="-127"/>
              </a:rPr>
              <a:t>Custody Exemption:  Key Definitions</a:t>
            </a:r>
          </a:p>
        </p:txBody>
      </p:sp>
      <p:sp>
        <p:nvSpPr>
          <p:cNvPr id="17411" name="Rectangle 3"/>
          <p:cNvSpPr>
            <a:spLocks noGrp="1" noChangeArrowheads="1"/>
          </p:cNvSpPr>
          <p:nvPr>
            <p:ph type="body" sz="half" idx="1"/>
          </p:nvPr>
        </p:nvSpPr>
        <p:spPr>
          <a:xfrm>
            <a:off x="457200" y="1600200"/>
            <a:ext cx="8458200" cy="4114800"/>
          </a:xfrm>
        </p:spPr>
        <p:txBody>
          <a:bodyPr/>
          <a:lstStyle/>
          <a:p>
            <a:pPr eaLnBrk="1" hangingPunct="1">
              <a:lnSpc>
                <a:spcPct val="80000"/>
              </a:lnSpc>
            </a:pPr>
            <a:r>
              <a:rPr lang="en-US" sz="2400" smtClean="0">
                <a:latin typeface="Palatino Linotype" pitchFamily="18" charset="0"/>
                <a:ea typeface="굴림" charset="-127"/>
              </a:rPr>
              <a:t>“Employee Benefit Plan” and “IRA” broadly defined to include qualified and non-qualified plans and HSAs, Roth IRAs, and education IRAs (Rule 760(h)(4) and (5)).</a:t>
            </a:r>
          </a:p>
          <a:p>
            <a:pPr eaLnBrk="1" hangingPunct="1">
              <a:lnSpc>
                <a:spcPct val="80000"/>
              </a:lnSpc>
            </a:pPr>
            <a:r>
              <a:rPr lang="en-US" altLang="ko-KR" sz="2400" smtClean="0">
                <a:latin typeface="Palatino Linotype" pitchFamily="18" charset="0"/>
                <a:ea typeface="굴림" charset="-127"/>
              </a:rPr>
              <a:t>“Advertisements” include any material published or used in any electronic or other </a:t>
            </a:r>
            <a:r>
              <a:rPr lang="en-US" altLang="ko-KR" sz="2400" u="sng" smtClean="0">
                <a:latin typeface="Palatino Linotype" pitchFamily="18" charset="0"/>
                <a:ea typeface="굴림" charset="-127"/>
              </a:rPr>
              <a:t>public</a:t>
            </a:r>
            <a:r>
              <a:rPr lang="en-US" altLang="ko-KR" sz="2400" smtClean="0">
                <a:latin typeface="Palatino Linotype" pitchFamily="18" charset="0"/>
                <a:ea typeface="굴림" charset="-127"/>
              </a:rPr>
              <a:t> media, including Web site, newspaper, magazine or other periodical, radio, TV, telephone/tape recording, videotape display, signs or billboards, motion pictures, or telephone directories (Rule 760(h)(2)).</a:t>
            </a:r>
          </a:p>
          <a:p>
            <a:pPr eaLnBrk="1" hangingPunct="1">
              <a:lnSpc>
                <a:spcPct val="80000"/>
              </a:lnSpc>
            </a:pPr>
            <a:r>
              <a:rPr lang="en-US" altLang="ko-KR" sz="2400" smtClean="0">
                <a:latin typeface="Palatino Linotype" pitchFamily="18" charset="0"/>
                <a:ea typeface="굴림" charset="-127"/>
              </a:rPr>
              <a:t>“Sales literature” defined as material distributed or made available to customers or the public generally, whether or not distributed through public media.  (E.g.,  marketing brochures or form letters.) (Rule 760(h)(6)).</a:t>
            </a:r>
            <a:endParaRPr lang="en-US" altLang="ko-KR" sz="2000" b="1"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628036E5-1A7B-4C47-AA92-478299C743F1}" type="slidenum">
              <a:rPr lang="en-US"/>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normAutofit fontScale="90000"/>
          </a:bodyPr>
          <a:lstStyle/>
          <a:p>
            <a:pPr eaLnBrk="1" fontAlgn="auto" hangingPunct="1">
              <a:spcAft>
                <a:spcPts val="0"/>
              </a:spcAft>
              <a:defRPr/>
            </a:pPr>
            <a:r>
              <a:rPr lang="en-US" u="sng" dirty="0" smtClean="0">
                <a:latin typeface="Palatino Linotype" pitchFamily="18" charset="0"/>
                <a:ea typeface="굴림" charset="-127"/>
              </a:rPr>
              <a:t>Custody Exemption:  Accommodation Trades</a:t>
            </a:r>
          </a:p>
        </p:txBody>
      </p:sp>
      <p:sp>
        <p:nvSpPr>
          <p:cNvPr id="18435" name="Rectangle 3"/>
          <p:cNvSpPr>
            <a:spLocks noGrp="1" noChangeArrowheads="1"/>
          </p:cNvSpPr>
          <p:nvPr>
            <p:ph type="body" sz="half" idx="1"/>
          </p:nvPr>
        </p:nvSpPr>
        <p:spPr>
          <a:xfrm>
            <a:off x="457200" y="1600200"/>
            <a:ext cx="8305800" cy="4648200"/>
          </a:xfrm>
        </p:spPr>
        <p:txBody>
          <a:bodyPr>
            <a:normAutofit/>
          </a:bodyPr>
          <a:lstStyle/>
          <a:p>
            <a:pPr eaLnBrk="1" hangingPunct="1"/>
            <a:r>
              <a:rPr lang="en-US" altLang="ko-KR" sz="2400" dirty="0" smtClean="0">
                <a:latin typeface="Palatino Linotype" pitchFamily="18" charset="0"/>
                <a:ea typeface="굴림" charset="-127"/>
              </a:rPr>
              <a:t>Banks may accept securities orders for other custodial accounts only as an </a:t>
            </a:r>
            <a:r>
              <a:rPr lang="en-US" altLang="ko-KR" sz="2400" u="sng" dirty="0" smtClean="0">
                <a:latin typeface="Palatino Linotype" pitchFamily="18" charset="0"/>
                <a:ea typeface="굴림" charset="-127"/>
              </a:rPr>
              <a:t>accommodation</a:t>
            </a:r>
            <a:r>
              <a:rPr lang="en-US" altLang="ko-KR" sz="2400" dirty="0" smtClean="0">
                <a:latin typeface="Palatino Linotype" pitchFamily="18" charset="0"/>
                <a:ea typeface="굴림" charset="-127"/>
              </a:rPr>
              <a:t> for the customer.</a:t>
            </a:r>
          </a:p>
          <a:p>
            <a:pPr eaLnBrk="1" hangingPunct="1"/>
            <a:r>
              <a:rPr lang="en-US" altLang="ko-KR" sz="2400" dirty="0" smtClean="0">
                <a:latin typeface="Palatino Linotype" pitchFamily="18" charset="0"/>
                <a:ea typeface="굴림" charset="-127"/>
              </a:rPr>
              <a:t>Accommodation conditions:</a:t>
            </a:r>
          </a:p>
          <a:p>
            <a:pPr lvl="1" eaLnBrk="1" hangingPunct="1"/>
            <a:r>
              <a:rPr lang="en-US" altLang="ko-KR" u="sng" dirty="0" smtClean="0">
                <a:latin typeface="Palatino Linotype" pitchFamily="18" charset="0"/>
                <a:ea typeface="굴림" charset="-127"/>
              </a:rPr>
              <a:t>Compensation</a:t>
            </a:r>
            <a:r>
              <a:rPr lang="en-US" altLang="ko-KR" dirty="0" smtClean="0">
                <a:latin typeface="Palatino Linotype" pitchFamily="18" charset="0"/>
                <a:ea typeface="굴림" charset="-127"/>
              </a:rPr>
              <a:t>:</a:t>
            </a:r>
          </a:p>
          <a:p>
            <a:pPr lvl="2" eaLnBrk="1" hangingPunct="1"/>
            <a:r>
              <a:rPr lang="en-US" altLang="ko-KR" u="sng" dirty="0" smtClean="0">
                <a:latin typeface="Palatino Linotype" pitchFamily="18" charset="0"/>
                <a:ea typeface="굴림" charset="-127"/>
              </a:rPr>
              <a:t>Bank</a:t>
            </a:r>
            <a:r>
              <a:rPr lang="en-US" altLang="ko-KR" dirty="0" smtClean="0">
                <a:latin typeface="Palatino Linotype" pitchFamily="18" charset="0"/>
                <a:ea typeface="굴림" charset="-127"/>
              </a:rPr>
              <a:t>:  May not receive fees that vary based on –</a:t>
            </a:r>
          </a:p>
          <a:p>
            <a:pPr lvl="3" eaLnBrk="1" hangingPunct="1"/>
            <a:r>
              <a:rPr lang="en-US" altLang="ko-KR" dirty="0" smtClean="0">
                <a:latin typeface="Palatino Linotype" pitchFamily="18" charset="0"/>
                <a:ea typeface="굴림" charset="-127"/>
              </a:rPr>
              <a:t> Whether the bank accepted a securities order for the account, or</a:t>
            </a:r>
          </a:p>
          <a:p>
            <a:pPr lvl="3" eaLnBrk="1" hangingPunct="1"/>
            <a:r>
              <a:rPr lang="en-US" altLang="ko-KR" dirty="0" smtClean="0">
                <a:latin typeface="Palatino Linotype" pitchFamily="18" charset="0"/>
                <a:ea typeface="굴림" charset="-127"/>
              </a:rPr>
              <a:t> The price or quantity of the securities bought or sold by the account.</a:t>
            </a:r>
          </a:p>
          <a:p>
            <a:pPr lvl="2" eaLnBrk="1" hangingPunct="1"/>
            <a:r>
              <a:rPr lang="en-US" altLang="ko-KR" u="sng" dirty="0" smtClean="0">
                <a:latin typeface="Palatino Linotype" pitchFamily="18" charset="0"/>
                <a:ea typeface="굴림" charset="-127"/>
              </a:rPr>
              <a:t>Bank employees</a:t>
            </a:r>
            <a:r>
              <a:rPr lang="en-US" altLang="ko-KR" dirty="0" smtClean="0">
                <a:latin typeface="Palatino Linotype" pitchFamily="18" charset="0"/>
                <a:ea typeface="굴림" charset="-127"/>
              </a:rPr>
              <a:t>:  Same restriction that applies to EBP and IRA accounts.</a:t>
            </a:r>
          </a:p>
          <a:p>
            <a:pPr lvl="1" eaLnBrk="1" hangingPunct="1"/>
            <a:r>
              <a:rPr lang="en-US" altLang="ko-KR" sz="2700" u="sng" dirty="0" smtClean="0">
                <a:latin typeface="Palatino Linotype" pitchFamily="18" charset="0"/>
                <a:ea typeface="굴림" charset="-127"/>
              </a:rPr>
              <a:t>Compliance Tip</a:t>
            </a:r>
            <a:r>
              <a:rPr lang="en-US" altLang="ko-KR" sz="2700" dirty="0" smtClean="0">
                <a:latin typeface="Palatino Linotype" pitchFamily="18" charset="0"/>
                <a:ea typeface="굴림" charset="-127"/>
              </a:rPr>
              <a:t>:  Review fee schedules and payment arrangements.  </a:t>
            </a:r>
            <a:endParaRPr lang="en-US" altLang="ko-KR" dirty="0" smtClean="0">
              <a:latin typeface="Palatino Linotype" pitchFamily="18" charset="0"/>
              <a:ea typeface="굴림" charset="-127"/>
            </a:endParaRPr>
          </a:p>
          <a:p>
            <a:pPr lvl="2" eaLnBrk="1" hangingPunct="1"/>
            <a:endParaRPr lang="en-US" altLang="ko-KR" dirty="0" smtClean="0">
              <a:latin typeface="Palatino Linotype" pitchFamily="18" charset="0"/>
              <a:ea typeface="굴림" charset="-127"/>
            </a:endParaRPr>
          </a:p>
          <a:p>
            <a:pPr lvl="1" eaLnBrk="1" hangingPunct="1"/>
            <a:endParaRPr lang="en-US" altLang="ko-KR" dirty="0"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226A3EFF-296D-4CE8-A434-8B64A1A8464C}" type="slidenum">
              <a:rPr lang="en-US"/>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normAutofit fontScale="90000"/>
          </a:bodyPr>
          <a:lstStyle/>
          <a:p>
            <a:pPr eaLnBrk="1" fontAlgn="auto" hangingPunct="1">
              <a:spcAft>
                <a:spcPts val="0"/>
              </a:spcAft>
              <a:defRPr/>
            </a:pPr>
            <a:r>
              <a:rPr lang="en-US" u="sng" dirty="0" smtClean="0">
                <a:latin typeface="Palatino Linotype" pitchFamily="18" charset="0"/>
                <a:ea typeface="굴림" charset="-127"/>
              </a:rPr>
              <a:t>Custody Exemption:  Accommodation Trades</a:t>
            </a:r>
          </a:p>
        </p:txBody>
      </p:sp>
      <p:sp>
        <p:nvSpPr>
          <p:cNvPr id="19459" name="Rectangle 3"/>
          <p:cNvSpPr>
            <a:spLocks noGrp="1" noChangeArrowheads="1"/>
          </p:cNvSpPr>
          <p:nvPr>
            <p:ph type="body" sz="half" idx="1"/>
          </p:nvPr>
        </p:nvSpPr>
        <p:spPr>
          <a:xfrm>
            <a:off x="457200" y="1600200"/>
            <a:ext cx="8229600" cy="4648200"/>
          </a:xfrm>
        </p:spPr>
        <p:txBody>
          <a:bodyPr>
            <a:normAutofit fontScale="92500"/>
          </a:bodyPr>
          <a:lstStyle/>
          <a:p>
            <a:pPr eaLnBrk="1" hangingPunct="1">
              <a:lnSpc>
                <a:spcPct val="90000"/>
              </a:lnSpc>
              <a:buFont typeface="Wingdings" pitchFamily="2" charset="2"/>
              <a:buNone/>
            </a:pPr>
            <a:endParaRPr lang="en-US" altLang="ko-KR" sz="2400" dirty="0" smtClean="0">
              <a:latin typeface="Palatino Linotype" pitchFamily="18" charset="0"/>
              <a:ea typeface="굴림" charset="-127"/>
            </a:endParaRPr>
          </a:p>
          <a:p>
            <a:pPr eaLnBrk="1" hangingPunct="1">
              <a:lnSpc>
                <a:spcPct val="90000"/>
              </a:lnSpc>
            </a:pPr>
            <a:r>
              <a:rPr lang="en-US" altLang="ko-KR" sz="2400" dirty="0" smtClean="0">
                <a:latin typeface="Palatino Linotype" pitchFamily="18" charset="0"/>
                <a:ea typeface="굴림" charset="-127"/>
              </a:rPr>
              <a:t>Conditions (continued):</a:t>
            </a:r>
          </a:p>
          <a:p>
            <a:pPr lvl="1" eaLnBrk="1" hangingPunct="1">
              <a:lnSpc>
                <a:spcPct val="90000"/>
              </a:lnSpc>
            </a:pPr>
            <a:r>
              <a:rPr lang="en-US" altLang="ko-KR" u="sng" dirty="0" smtClean="0">
                <a:latin typeface="Palatino Linotype" pitchFamily="18" charset="0"/>
                <a:ea typeface="굴림" charset="-127"/>
              </a:rPr>
              <a:t>Advertisements and sales literature</a:t>
            </a:r>
            <a:r>
              <a:rPr lang="en-US" altLang="ko-KR" dirty="0" smtClean="0">
                <a:latin typeface="Palatino Linotype" pitchFamily="18" charset="0"/>
                <a:ea typeface="굴림" charset="-127"/>
              </a:rPr>
              <a:t>: </a:t>
            </a:r>
          </a:p>
          <a:p>
            <a:pPr lvl="2" eaLnBrk="1" hangingPunct="1">
              <a:lnSpc>
                <a:spcPct val="90000"/>
              </a:lnSpc>
            </a:pPr>
            <a:r>
              <a:rPr lang="en-US" altLang="ko-KR" u="sng" dirty="0" smtClean="0">
                <a:latin typeface="Palatino Linotype" pitchFamily="18" charset="0"/>
                <a:ea typeface="굴림" charset="-127"/>
              </a:rPr>
              <a:t>No</a:t>
            </a:r>
            <a:r>
              <a:rPr lang="en-US" altLang="ko-KR" dirty="0" smtClean="0">
                <a:latin typeface="Palatino Linotype" pitchFamily="18" charset="0"/>
                <a:ea typeface="굴림" charset="-127"/>
              </a:rPr>
              <a:t> </a:t>
            </a:r>
            <a:r>
              <a:rPr lang="en-US" altLang="ko-KR" u="sng" dirty="0" smtClean="0">
                <a:latin typeface="Palatino Linotype" pitchFamily="18" charset="0"/>
                <a:ea typeface="굴림" charset="-127"/>
              </a:rPr>
              <a:t>advertising</a:t>
            </a:r>
            <a:r>
              <a:rPr lang="en-US" altLang="ko-KR" dirty="0" smtClean="0">
                <a:latin typeface="Palatino Linotype" pitchFamily="18" charset="0"/>
                <a:ea typeface="굴림" charset="-127"/>
              </a:rPr>
              <a:t> order-taking for these types of custodial accounts in public media.</a:t>
            </a:r>
          </a:p>
          <a:p>
            <a:pPr lvl="2" eaLnBrk="1" hangingPunct="1">
              <a:lnSpc>
                <a:spcPct val="90000"/>
              </a:lnSpc>
            </a:pPr>
            <a:r>
              <a:rPr lang="en-US" altLang="ko-KR" dirty="0" smtClean="0">
                <a:latin typeface="Palatino Linotype" pitchFamily="18" charset="0"/>
                <a:ea typeface="굴림" charset="-127"/>
              </a:rPr>
              <a:t>Sales literature – </a:t>
            </a:r>
          </a:p>
          <a:p>
            <a:pPr lvl="3" eaLnBrk="1" hangingPunct="1">
              <a:lnSpc>
                <a:spcPct val="90000"/>
              </a:lnSpc>
            </a:pPr>
            <a:r>
              <a:rPr lang="en-US" altLang="ko-KR" dirty="0" smtClean="0">
                <a:latin typeface="Palatino Linotype" pitchFamily="18" charset="0"/>
                <a:ea typeface="굴림" charset="-127"/>
              </a:rPr>
              <a:t>May not state that the bank accepts orders from these accounts </a:t>
            </a:r>
            <a:r>
              <a:rPr lang="en-US" altLang="ko-KR" u="sng" dirty="0" smtClean="0">
                <a:latin typeface="Palatino Linotype" pitchFamily="18" charset="0"/>
                <a:ea typeface="굴림" charset="-127"/>
              </a:rPr>
              <a:t>except</a:t>
            </a:r>
            <a:r>
              <a:rPr lang="en-US" altLang="ko-KR" dirty="0" smtClean="0">
                <a:latin typeface="Palatino Linotype" pitchFamily="18" charset="0"/>
                <a:ea typeface="굴림" charset="-127"/>
              </a:rPr>
              <a:t> </a:t>
            </a:r>
            <a:r>
              <a:rPr lang="en-US" altLang="ko-KR" u="sng" dirty="0" smtClean="0">
                <a:latin typeface="Palatino Linotype" pitchFamily="18" charset="0"/>
                <a:ea typeface="굴림" charset="-127"/>
              </a:rPr>
              <a:t>as</a:t>
            </a:r>
            <a:r>
              <a:rPr lang="en-US" altLang="ko-KR" dirty="0" smtClean="0">
                <a:latin typeface="Palatino Linotype" pitchFamily="18" charset="0"/>
                <a:ea typeface="굴림" charset="-127"/>
              </a:rPr>
              <a:t> </a:t>
            </a:r>
            <a:r>
              <a:rPr lang="en-US" altLang="ko-KR" u="sng" dirty="0" smtClean="0">
                <a:latin typeface="Palatino Linotype" pitchFamily="18" charset="0"/>
                <a:ea typeface="굴림" charset="-127"/>
              </a:rPr>
              <a:t>part</a:t>
            </a:r>
            <a:r>
              <a:rPr lang="en-US" altLang="ko-KR" dirty="0" smtClean="0">
                <a:latin typeface="Palatino Linotype" pitchFamily="18" charset="0"/>
                <a:ea typeface="굴림" charset="-127"/>
              </a:rPr>
              <a:t> of describing the bank’s custody and safekeeping services; and</a:t>
            </a:r>
          </a:p>
          <a:p>
            <a:pPr lvl="3" eaLnBrk="1" hangingPunct="1">
              <a:lnSpc>
                <a:spcPct val="90000"/>
              </a:lnSpc>
            </a:pPr>
            <a:r>
              <a:rPr lang="en-US" altLang="ko-KR" dirty="0" smtClean="0">
                <a:latin typeface="Palatino Linotype" pitchFamily="18" charset="0"/>
                <a:ea typeface="굴림" charset="-127"/>
              </a:rPr>
              <a:t>May not describe order-taking services </a:t>
            </a:r>
            <a:r>
              <a:rPr lang="en-US" altLang="ko-KR" u="sng" dirty="0" smtClean="0">
                <a:latin typeface="Palatino Linotype" pitchFamily="18" charset="0"/>
                <a:ea typeface="굴림" charset="-127"/>
              </a:rPr>
              <a:t>more</a:t>
            </a:r>
            <a:r>
              <a:rPr lang="en-US" altLang="ko-KR" dirty="0" smtClean="0">
                <a:latin typeface="Palatino Linotype" pitchFamily="18" charset="0"/>
                <a:ea typeface="굴림" charset="-127"/>
              </a:rPr>
              <a:t> </a:t>
            </a:r>
            <a:r>
              <a:rPr lang="en-US" altLang="ko-KR" u="sng" dirty="0" smtClean="0">
                <a:latin typeface="Palatino Linotype" pitchFamily="18" charset="0"/>
                <a:ea typeface="굴림" charset="-127"/>
              </a:rPr>
              <a:t>prominently</a:t>
            </a:r>
            <a:r>
              <a:rPr lang="en-US" altLang="ko-KR" dirty="0" smtClean="0">
                <a:latin typeface="Palatino Linotype" pitchFamily="18" charset="0"/>
                <a:ea typeface="굴림" charset="-127"/>
              </a:rPr>
              <a:t> than other custodial services.</a:t>
            </a:r>
          </a:p>
          <a:p>
            <a:pPr lvl="2" eaLnBrk="1" hangingPunct="1">
              <a:lnSpc>
                <a:spcPct val="90000"/>
              </a:lnSpc>
            </a:pPr>
            <a:r>
              <a:rPr lang="en-US" altLang="ko-KR" sz="2400" dirty="0" smtClean="0">
                <a:latin typeface="Palatino Linotype" pitchFamily="18" charset="0"/>
                <a:ea typeface="굴림" charset="-127"/>
              </a:rPr>
              <a:t>Sales literature” is defined as material distributed or made available to customers or the public generally, whether or not distributed through public media.  (E.g.,  marketing brochures or form letters.) (Rule 760(h)(6)).</a:t>
            </a:r>
            <a:endParaRPr lang="en-US" altLang="ko-KR" dirty="0"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91746E45-9E63-47CC-A253-1095EE3879DE}" type="slidenum">
              <a:rPr lang="en-US"/>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normAutofit fontScale="90000"/>
          </a:bodyPr>
          <a:lstStyle/>
          <a:p>
            <a:pPr eaLnBrk="1" fontAlgn="auto" hangingPunct="1">
              <a:spcAft>
                <a:spcPts val="0"/>
              </a:spcAft>
              <a:defRPr/>
            </a:pPr>
            <a:r>
              <a:rPr lang="en-US" u="sng" dirty="0" smtClean="0">
                <a:latin typeface="Palatino Linotype" pitchFamily="18" charset="0"/>
                <a:ea typeface="굴림" charset="-127"/>
              </a:rPr>
              <a:t>Custody Exemption:  Accommodation Trades</a:t>
            </a:r>
          </a:p>
        </p:txBody>
      </p:sp>
      <p:sp>
        <p:nvSpPr>
          <p:cNvPr id="20483" name="Rectangle 3"/>
          <p:cNvSpPr>
            <a:spLocks noGrp="1" noChangeArrowheads="1"/>
          </p:cNvSpPr>
          <p:nvPr>
            <p:ph type="body" sz="half" idx="1"/>
          </p:nvPr>
        </p:nvSpPr>
        <p:spPr>
          <a:xfrm>
            <a:off x="457200" y="1600200"/>
            <a:ext cx="8305800" cy="4648200"/>
          </a:xfrm>
        </p:spPr>
        <p:txBody>
          <a:bodyPr>
            <a:normAutofit fontScale="70000" lnSpcReduction="20000"/>
          </a:bodyPr>
          <a:lstStyle/>
          <a:p>
            <a:pPr eaLnBrk="1" hangingPunct="1">
              <a:buFont typeface="Wingdings" pitchFamily="2" charset="2"/>
              <a:buNone/>
            </a:pPr>
            <a:endParaRPr lang="en-US" altLang="ko-KR" sz="1800" dirty="0" smtClean="0">
              <a:latin typeface="Palatino Linotype" pitchFamily="18" charset="0"/>
              <a:ea typeface="굴림" charset="-127"/>
            </a:endParaRPr>
          </a:p>
          <a:p>
            <a:pPr eaLnBrk="1" hangingPunct="1"/>
            <a:r>
              <a:rPr lang="en-US" altLang="ko-KR" sz="2600" dirty="0" smtClean="0">
                <a:latin typeface="Palatino Linotype" pitchFamily="18" charset="0"/>
                <a:ea typeface="굴림" charset="-127"/>
              </a:rPr>
              <a:t>Conditions (continued):</a:t>
            </a:r>
            <a:endParaRPr lang="en-US" altLang="ko-KR" sz="2600" u="sng" dirty="0" smtClean="0">
              <a:latin typeface="Palatino Linotype" pitchFamily="18" charset="0"/>
              <a:ea typeface="굴림" charset="-127"/>
            </a:endParaRPr>
          </a:p>
          <a:p>
            <a:pPr lvl="1" eaLnBrk="1" hangingPunct="1"/>
            <a:r>
              <a:rPr lang="en-US" altLang="ko-KR" sz="2600" u="sng" dirty="0" smtClean="0">
                <a:latin typeface="Palatino Linotype" pitchFamily="18" charset="0"/>
                <a:ea typeface="굴림" charset="-127"/>
              </a:rPr>
              <a:t>Advice/Solicitation restrictions</a:t>
            </a:r>
            <a:r>
              <a:rPr lang="en-US" altLang="ko-KR" sz="2600" dirty="0" smtClean="0">
                <a:latin typeface="Palatino Linotype" pitchFamily="18" charset="0"/>
                <a:ea typeface="굴림" charset="-127"/>
              </a:rPr>
              <a:t>: Bank employees generally prohibited from providing investment advice or soliciting orders from the account.</a:t>
            </a:r>
          </a:p>
          <a:p>
            <a:pPr lvl="2" eaLnBrk="1" hangingPunct="1"/>
            <a:r>
              <a:rPr lang="en-US" altLang="ko-KR" sz="2600" dirty="0" smtClean="0">
                <a:latin typeface="Palatino Linotype" pitchFamily="18" charset="0"/>
                <a:ea typeface="굴림" charset="-127"/>
              </a:rPr>
              <a:t>Prohibitions do not prevent a bank from cross-marketing its trust, fiduciary, or other services to custody customers.  For example,</a:t>
            </a:r>
          </a:p>
          <a:p>
            <a:pPr lvl="3" eaLnBrk="1" hangingPunct="1"/>
            <a:r>
              <a:rPr lang="en-US" altLang="ko-KR" sz="2600" dirty="0" smtClean="0">
                <a:latin typeface="Palatino Linotype" pitchFamily="18" charset="0"/>
                <a:ea typeface="굴림" charset="-127"/>
              </a:rPr>
              <a:t>A bank may provide customers non-account specific research and advice provided to customers generally through in media such as newsletters and web sites; and </a:t>
            </a:r>
          </a:p>
          <a:p>
            <a:pPr lvl="3" eaLnBrk="1" hangingPunct="1"/>
            <a:r>
              <a:rPr lang="en-US" altLang="ko-KR" sz="2600" dirty="0" smtClean="0">
                <a:latin typeface="Palatino Linotype" pitchFamily="18" charset="0"/>
                <a:ea typeface="굴림" charset="-127"/>
              </a:rPr>
              <a:t>May provide customers samples of stock-specific research provided to other persons for marketing purposes.</a:t>
            </a:r>
          </a:p>
          <a:p>
            <a:pPr lvl="2" eaLnBrk="1" hangingPunct="1"/>
            <a:r>
              <a:rPr lang="en-US" altLang="ko-KR" sz="2600" dirty="0" smtClean="0">
                <a:latin typeface="Palatino Linotype" pitchFamily="18" charset="0"/>
                <a:ea typeface="굴림" charset="-127"/>
              </a:rPr>
              <a:t>Bank, however, may not provide personalized investment advice, research or recommendations regarding particular securities to a custodial account from which it accepts “accommodation” orders.</a:t>
            </a:r>
          </a:p>
          <a:p>
            <a:pPr lvl="1" eaLnBrk="1" hangingPunct="1"/>
            <a:r>
              <a:rPr lang="en-US" sz="2600" dirty="0" smtClean="0">
                <a:latin typeface="Palatino Linotype" pitchFamily="18" charset="0"/>
                <a:ea typeface="굴림" charset="-127"/>
              </a:rPr>
              <a:t>Compliance Tip:  Ensure custody personnel receive adequate training.  Review and update (as necessary) policies governing distribution of research and advisory materials to accommodation customers.</a:t>
            </a:r>
            <a:endParaRPr lang="en-US" altLang="ko-KR" sz="2600" dirty="0" smtClean="0">
              <a:latin typeface="Palatino Linotype" pitchFamily="18" charset="0"/>
              <a:ea typeface="굴림" charset="-127"/>
            </a:endParaRPr>
          </a:p>
          <a:p>
            <a:pPr lvl="1" eaLnBrk="1" hangingPunct="1"/>
            <a:endParaRPr lang="en-US" sz="2600" dirty="0" smtClean="0">
              <a:latin typeface="Palatino Linotype" pitchFamily="18" charset="0"/>
              <a:ea typeface="굴림" charset="-127"/>
            </a:endParaRPr>
          </a:p>
          <a:p>
            <a:pPr eaLnBrk="1" hangingPunct="1">
              <a:buFont typeface="Wingdings" pitchFamily="2" charset="2"/>
              <a:buNone/>
            </a:pPr>
            <a:endParaRPr lang="en-US" sz="2600" dirty="0" smtClean="0"/>
          </a:p>
        </p:txBody>
      </p:sp>
      <p:sp>
        <p:nvSpPr>
          <p:cNvPr id="7" name="Slide Number Placeholder 6"/>
          <p:cNvSpPr>
            <a:spLocks noGrp="1"/>
          </p:cNvSpPr>
          <p:nvPr>
            <p:ph type="sldNum" sz="quarter" idx="12"/>
          </p:nvPr>
        </p:nvSpPr>
        <p:spPr/>
        <p:txBody>
          <a:bodyPr/>
          <a:lstStyle/>
          <a:p>
            <a:pPr>
              <a:defRPr/>
            </a:pPr>
            <a:fld id="{5FF559C5-53D8-42C2-9589-B12E5BEB764B}" type="slidenum">
              <a:rPr lang="en-US"/>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sng" dirty="0" smtClean="0">
                <a:latin typeface="Palatino Linotype" pitchFamily="18" charset="0"/>
              </a:rPr>
              <a:t>Custody Exemption</a:t>
            </a:r>
            <a:r>
              <a:rPr lang="en-US" sz="4000" dirty="0" smtClean="0">
                <a:latin typeface="Palatino Linotype" pitchFamily="18" charset="0"/>
              </a:rPr>
              <a:t>:</a:t>
            </a:r>
            <a:br>
              <a:rPr lang="en-US" sz="4000" dirty="0" smtClean="0">
                <a:latin typeface="Palatino Linotype" pitchFamily="18" charset="0"/>
              </a:rPr>
            </a:br>
            <a:r>
              <a:rPr lang="en-US" sz="4000" u="sng" dirty="0" smtClean="0">
                <a:latin typeface="Palatino Linotype" pitchFamily="18" charset="0"/>
              </a:rPr>
              <a:t>Carrying Broker</a:t>
            </a:r>
            <a:endParaRPr lang="en-US" sz="4000" dirty="0">
              <a:latin typeface="Palatino Linotype" pitchFamily="18" charset="0"/>
            </a:endParaRPr>
          </a:p>
        </p:txBody>
      </p:sp>
      <p:sp>
        <p:nvSpPr>
          <p:cNvPr id="3" name="Text Placeholder 2"/>
          <p:cNvSpPr>
            <a:spLocks noGrp="1"/>
          </p:cNvSpPr>
          <p:nvPr>
            <p:ph type="body" sz="half" idx="1"/>
          </p:nvPr>
        </p:nvSpPr>
        <p:spPr>
          <a:xfrm>
            <a:off x="457200" y="1600200"/>
            <a:ext cx="8229600" cy="4648200"/>
          </a:xfrm>
        </p:spPr>
        <p:txBody>
          <a:bodyPr>
            <a:normAutofit lnSpcReduction="10000"/>
          </a:bodyPr>
          <a:lstStyle/>
          <a:p>
            <a:pPr eaLnBrk="1" hangingPunct="1"/>
            <a:r>
              <a:rPr lang="en-US" sz="2000" dirty="0" smtClean="0"/>
              <a:t>Banks operating under the </a:t>
            </a:r>
            <a:r>
              <a:rPr lang="en-US" sz="2000" u="sng" dirty="0" smtClean="0"/>
              <a:t>statutory</a:t>
            </a:r>
            <a:r>
              <a:rPr lang="en-US" sz="2000" dirty="0" smtClean="0"/>
              <a:t> Custody Exception </a:t>
            </a:r>
            <a:r>
              <a:rPr lang="en-US" sz="2000" u="sng" dirty="0" smtClean="0"/>
              <a:t>or</a:t>
            </a:r>
            <a:r>
              <a:rPr lang="en-US" sz="2000" dirty="0" smtClean="0"/>
              <a:t> the Custody Exemption may not act as a “carrying broker” for a registered broker-dealer.</a:t>
            </a:r>
          </a:p>
          <a:p>
            <a:pPr lvl="1" eaLnBrk="1" hangingPunct="1"/>
            <a:r>
              <a:rPr lang="en-US" sz="1800" dirty="0" smtClean="0"/>
              <a:t>In general, broker-dealers establish carrying arrangements with another broker-dealer to permit the non-carrying broker-dealer to be subject to lesser financial responsibility requirements under the Exchange Act.</a:t>
            </a:r>
          </a:p>
          <a:p>
            <a:pPr eaLnBrk="1" hangingPunct="1"/>
            <a:r>
              <a:rPr lang="en-US" sz="2000" dirty="0" smtClean="0"/>
              <a:t>In analyzing whether a “carrying broker” relationship exists, the focus is primarily on the broker-dealer, which may not:</a:t>
            </a:r>
          </a:p>
          <a:p>
            <a:pPr lvl="1" eaLnBrk="1" hangingPunct="1"/>
            <a:r>
              <a:rPr lang="en-US" sz="1800" dirty="0" smtClean="0"/>
              <a:t>Structure its operations or have arrangements with a bank to cause the </a:t>
            </a:r>
            <a:r>
              <a:rPr lang="en-US" sz="1800" u="sng" dirty="0" smtClean="0"/>
              <a:t>broker-dealer’s</a:t>
            </a:r>
            <a:r>
              <a:rPr lang="en-US" sz="1800" dirty="0" smtClean="0"/>
              <a:t> </a:t>
            </a:r>
            <a:r>
              <a:rPr lang="en-US" sz="1800" u="sng" dirty="0" smtClean="0"/>
              <a:t>customers</a:t>
            </a:r>
            <a:r>
              <a:rPr lang="en-US" sz="1800" dirty="0" smtClean="0"/>
              <a:t> generally to use the bank’s custody accounts instead of maintaining their funds or securities at the broker-dealer; or</a:t>
            </a:r>
          </a:p>
          <a:p>
            <a:pPr lvl="1" eaLnBrk="1" hangingPunct="1"/>
            <a:r>
              <a:rPr lang="en-US" sz="1800" dirty="0" smtClean="0"/>
              <a:t>Delegate to the bank core functions not permitted by SRO rules; or</a:t>
            </a:r>
          </a:p>
          <a:p>
            <a:pPr lvl="1" eaLnBrk="1" hangingPunct="1"/>
            <a:r>
              <a:rPr lang="en-US" sz="1800" dirty="0" smtClean="0"/>
              <a:t>Fail to maintain possession or control of the cash or securities of the firm or its clients (even if held in custody by a bank).</a:t>
            </a:r>
          </a:p>
          <a:p>
            <a:endParaRPr lang="en-US" dirty="0"/>
          </a:p>
        </p:txBody>
      </p:sp>
      <p:sp>
        <p:nvSpPr>
          <p:cNvPr id="5" name="Slide Number Placeholder 4"/>
          <p:cNvSpPr>
            <a:spLocks noGrp="1"/>
          </p:cNvSpPr>
          <p:nvPr>
            <p:ph type="sldNum" sz="quarter" idx="12"/>
          </p:nvPr>
        </p:nvSpPr>
        <p:spPr/>
        <p:txBody>
          <a:bodyPr/>
          <a:lstStyle/>
          <a:p>
            <a:pPr>
              <a:defRPr/>
            </a:pPr>
            <a:fld id="{C026B0B3-8157-4CCD-9280-D67170C62CCD}"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u="sng" smtClean="0">
                <a:latin typeface="Times New Roman" pitchFamily="18" charset="0"/>
              </a:rPr>
              <a:t>A Brief History of Reg. R</a:t>
            </a:r>
          </a:p>
        </p:txBody>
      </p:sp>
      <p:sp>
        <p:nvSpPr>
          <p:cNvPr id="6147" name="Rectangle 3"/>
          <p:cNvSpPr>
            <a:spLocks noGrp="1" noChangeArrowheads="1"/>
          </p:cNvSpPr>
          <p:nvPr>
            <p:ph type="body" sz="half" idx="1"/>
          </p:nvPr>
        </p:nvSpPr>
        <p:spPr>
          <a:xfrm>
            <a:off x="457200" y="1600200"/>
            <a:ext cx="8229600" cy="4267200"/>
          </a:xfrm>
        </p:spPr>
        <p:txBody>
          <a:bodyPr/>
          <a:lstStyle/>
          <a:p>
            <a:pPr eaLnBrk="1" hangingPunct="1"/>
            <a:r>
              <a:rPr lang="en-US" altLang="ko-KR" sz="2000" dirty="0" smtClean="0">
                <a:latin typeface="Palatino Linotype" pitchFamily="18" charset="0"/>
                <a:ea typeface="굴림" charset="-127"/>
              </a:rPr>
              <a:t>GLB Act replaced blanket “broker” exception for banks with 11 exceptions covering a wide array of bank activities.</a:t>
            </a:r>
          </a:p>
          <a:p>
            <a:pPr eaLnBrk="1" hangingPunct="1"/>
            <a:r>
              <a:rPr lang="en-US" sz="2000" dirty="0" smtClean="0">
                <a:latin typeface="Palatino Linotype" pitchFamily="18" charset="0"/>
              </a:rPr>
              <a:t>Final rules were adopted in September 2007.</a:t>
            </a:r>
          </a:p>
          <a:p>
            <a:pPr lvl="1" eaLnBrk="1" hangingPunct="1"/>
            <a:r>
              <a:rPr lang="en-US" sz="2000" dirty="0" smtClean="0">
                <a:latin typeface="Palatino Linotype" pitchFamily="18" charset="0"/>
              </a:rPr>
              <a:t>12 CFR Part 218 for the Board</a:t>
            </a:r>
          </a:p>
          <a:p>
            <a:pPr lvl="1" eaLnBrk="1" hangingPunct="1"/>
            <a:r>
              <a:rPr lang="en-US" sz="2000" dirty="0" smtClean="0">
                <a:latin typeface="Palatino Linotype" pitchFamily="18" charset="0"/>
              </a:rPr>
              <a:t>17 CFR Part 247 for the SEC</a:t>
            </a:r>
          </a:p>
          <a:p>
            <a:pPr eaLnBrk="1" hangingPunct="1">
              <a:buFont typeface="Arial" charset="0"/>
              <a:buChar char="•"/>
            </a:pPr>
            <a:r>
              <a:rPr lang="en-US" sz="2000" dirty="0" smtClean="0">
                <a:latin typeface="Palatino Linotype" pitchFamily="18" charset="0"/>
              </a:rPr>
              <a:t>Release and regulation are available at http://edocket.access.gpo.gov/2007/pdf/07-4769.pdf</a:t>
            </a:r>
          </a:p>
          <a:p>
            <a:pPr lvl="1" eaLnBrk="1" hangingPunct="1">
              <a:buFontTx/>
              <a:buNone/>
            </a:pPr>
            <a:endParaRPr lang="en-US" sz="2000" dirty="0" smtClean="0">
              <a:latin typeface="Palatino Linotype" pitchFamily="18" charset="0"/>
            </a:endParaRPr>
          </a:p>
          <a:p>
            <a:pPr lvl="1" eaLnBrk="1" hangingPunct="1">
              <a:buFontTx/>
              <a:buNone/>
            </a:pPr>
            <a:endParaRPr lang="en-US" sz="2000" dirty="0" smtClean="0">
              <a:latin typeface="Palatino Linotype" pitchFamily="18" charset="0"/>
            </a:endParaRPr>
          </a:p>
          <a:p>
            <a:pPr lvl="1" eaLnBrk="1" hangingPunct="1"/>
            <a:endParaRPr lang="en-US" sz="2000" dirty="0" smtClean="0">
              <a:latin typeface="Palatino Linotype" pitchFamily="18" charset="0"/>
            </a:endParaRPr>
          </a:p>
        </p:txBody>
      </p:sp>
      <p:sp>
        <p:nvSpPr>
          <p:cNvPr id="7" name="Slide Number Placeholder 6"/>
          <p:cNvSpPr>
            <a:spLocks noGrp="1"/>
          </p:cNvSpPr>
          <p:nvPr>
            <p:ph type="sldNum" sz="quarter" idx="12"/>
          </p:nvPr>
        </p:nvSpPr>
        <p:spPr/>
        <p:txBody>
          <a:bodyPr/>
          <a:lstStyle/>
          <a:p>
            <a:pPr>
              <a:defRPr/>
            </a:pPr>
            <a:fld id="{960BC795-DC93-4178-B0B4-959432CD7376}" type="slidenum">
              <a:rPr lang="en-US"/>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sng" dirty="0" smtClean="0">
                <a:latin typeface="Palatino Linotype" pitchFamily="18" charset="0"/>
              </a:rPr>
              <a:t>Custody Exemption</a:t>
            </a:r>
            <a:r>
              <a:rPr lang="en-US" sz="4000" dirty="0" smtClean="0">
                <a:latin typeface="Palatino Linotype" pitchFamily="18" charset="0"/>
              </a:rPr>
              <a:t>:</a:t>
            </a:r>
            <a:br>
              <a:rPr lang="en-US" sz="4000" dirty="0" smtClean="0">
                <a:latin typeface="Palatino Linotype" pitchFamily="18" charset="0"/>
              </a:rPr>
            </a:br>
            <a:r>
              <a:rPr lang="en-US" sz="4000" u="sng" dirty="0" smtClean="0">
                <a:latin typeface="Palatino Linotype" pitchFamily="18" charset="0"/>
              </a:rPr>
              <a:t>Carrying Broker</a:t>
            </a:r>
            <a:endParaRPr lang="en-US" sz="4000" dirty="0">
              <a:latin typeface="Palatino Linotype" pitchFamily="18" charset="0"/>
            </a:endParaRPr>
          </a:p>
        </p:txBody>
      </p:sp>
      <p:sp>
        <p:nvSpPr>
          <p:cNvPr id="3" name="Text Placeholder 2"/>
          <p:cNvSpPr>
            <a:spLocks noGrp="1"/>
          </p:cNvSpPr>
          <p:nvPr>
            <p:ph type="body" sz="half" idx="1"/>
          </p:nvPr>
        </p:nvSpPr>
        <p:spPr>
          <a:xfrm>
            <a:off x="457200" y="1600200"/>
            <a:ext cx="8229600" cy="4572000"/>
          </a:xfrm>
        </p:spPr>
        <p:txBody>
          <a:bodyPr/>
          <a:lstStyle/>
          <a:p>
            <a:pPr eaLnBrk="1" hangingPunct="1">
              <a:lnSpc>
                <a:spcPct val="90000"/>
              </a:lnSpc>
            </a:pPr>
            <a:r>
              <a:rPr lang="en-US" sz="2400" dirty="0" smtClean="0"/>
              <a:t>The following factors alone, however, generally would </a:t>
            </a:r>
            <a:r>
              <a:rPr lang="en-US" sz="2400" u="sng" dirty="0" smtClean="0"/>
              <a:t>not</a:t>
            </a:r>
            <a:r>
              <a:rPr lang="en-US" sz="2400" dirty="0" smtClean="0"/>
              <a:t> indicate that the bank acts as a “carrying broker”:</a:t>
            </a:r>
          </a:p>
          <a:p>
            <a:pPr lvl="1" eaLnBrk="1" hangingPunct="1">
              <a:lnSpc>
                <a:spcPct val="90000"/>
              </a:lnSpc>
            </a:pPr>
            <a:r>
              <a:rPr lang="en-US" dirty="0" smtClean="0"/>
              <a:t>Existence of a substantial number of common customers between a broker-dealer and a bank’s custody department.</a:t>
            </a:r>
          </a:p>
          <a:p>
            <a:pPr lvl="1" eaLnBrk="1" hangingPunct="1">
              <a:lnSpc>
                <a:spcPct val="90000"/>
              </a:lnSpc>
            </a:pPr>
            <a:r>
              <a:rPr lang="en-US" dirty="0" smtClean="0"/>
              <a:t>Performance by the bank of limited back-office functions on behalf of a broker-dealer.</a:t>
            </a:r>
          </a:p>
          <a:p>
            <a:pPr lvl="1" eaLnBrk="1" hangingPunct="1">
              <a:lnSpc>
                <a:spcPct val="90000"/>
              </a:lnSpc>
            </a:pPr>
            <a:r>
              <a:rPr lang="en-US" dirty="0" smtClean="0"/>
              <a:t>Shared risk management systems, such as BSA/AML compliance systems.</a:t>
            </a:r>
          </a:p>
          <a:p>
            <a:pPr eaLnBrk="1" hangingPunct="1">
              <a:lnSpc>
                <a:spcPct val="90000"/>
              </a:lnSpc>
            </a:pPr>
            <a:r>
              <a:rPr lang="en-US" sz="2400" u="sng" dirty="0" smtClean="0"/>
              <a:t>Compliance Tip</a:t>
            </a:r>
            <a:r>
              <a:rPr lang="en-US" sz="2400" dirty="0" smtClean="0"/>
              <a:t>:  Conduct due diligence with broker-dealer clients; request representations and warranties as appropriate.</a:t>
            </a:r>
          </a:p>
          <a:p>
            <a:endParaRPr lang="en-US" dirty="0"/>
          </a:p>
        </p:txBody>
      </p:sp>
      <p:sp>
        <p:nvSpPr>
          <p:cNvPr id="5" name="Slide Number Placeholder 4"/>
          <p:cNvSpPr>
            <a:spLocks noGrp="1"/>
          </p:cNvSpPr>
          <p:nvPr>
            <p:ph type="sldNum" sz="quarter" idx="12"/>
          </p:nvPr>
        </p:nvSpPr>
        <p:spPr/>
        <p:txBody>
          <a:bodyPr/>
          <a:lstStyle/>
          <a:p>
            <a:pPr>
              <a:defRPr/>
            </a:pPr>
            <a:fld id="{C026B0B3-8157-4CCD-9280-D67170C62CCD}"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n-US" altLang="ko-KR" sz="3600" u="sng" smtClean="0">
                <a:latin typeface="Palatino Linotype" pitchFamily="18" charset="0"/>
                <a:ea typeface="굴림" charset="-127"/>
              </a:rPr>
              <a:t>Custody Exemption: </a:t>
            </a:r>
            <a:br>
              <a:rPr lang="en-US" altLang="ko-KR" sz="3600" u="sng" smtClean="0">
                <a:latin typeface="Palatino Linotype" pitchFamily="18" charset="0"/>
                <a:ea typeface="굴림" charset="-127"/>
              </a:rPr>
            </a:br>
            <a:r>
              <a:rPr lang="en-US" altLang="ko-KR" sz="3600" u="sng" smtClean="0">
                <a:latin typeface="Palatino Linotype" pitchFamily="18" charset="0"/>
                <a:ea typeface="굴림" charset="-127"/>
              </a:rPr>
              <a:t>Administrators and Recordkeepers</a:t>
            </a:r>
          </a:p>
        </p:txBody>
      </p:sp>
      <p:sp>
        <p:nvSpPr>
          <p:cNvPr id="22531" name="Rectangle 3"/>
          <p:cNvSpPr>
            <a:spLocks noGrp="1" noChangeArrowheads="1"/>
          </p:cNvSpPr>
          <p:nvPr>
            <p:ph type="body" sz="half" idx="1"/>
          </p:nvPr>
        </p:nvSpPr>
        <p:spPr>
          <a:xfrm>
            <a:off x="457200" y="1600200"/>
            <a:ext cx="8229600" cy="4191000"/>
          </a:xfrm>
        </p:spPr>
        <p:txBody>
          <a:bodyPr/>
          <a:lstStyle/>
          <a:p>
            <a:pPr eaLnBrk="1" hangingPunct="1">
              <a:lnSpc>
                <a:spcPct val="90000"/>
              </a:lnSpc>
            </a:pPr>
            <a:r>
              <a:rPr lang="en-US" sz="2200" dirty="0" smtClean="0">
                <a:latin typeface="Palatino Linotype" pitchFamily="18" charset="0"/>
              </a:rPr>
              <a:t>A b</a:t>
            </a:r>
            <a:r>
              <a:rPr lang="en-US" altLang="ko-KR" sz="2200" dirty="0" smtClean="0">
                <a:latin typeface="Palatino Linotype" pitchFamily="18" charset="0"/>
                <a:ea typeface="굴림" charset="-127"/>
              </a:rPr>
              <a:t>ank acting as a non-fiduciary and non-custodial administrator or </a:t>
            </a:r>
            <a:r>
              <a:rPr lang="en-US" altLang="ko-KR" sz="2200" dirty="0" err="1" smtClean="0">
                <a:latin typeface="Palatino Linotype" pitchFamily="18" charset="0"/>
                <a:ea typeface="굴림" charset="-127"/>
              </a:rPr>
              <a:t>recordkeeper</a:t>
            </a:r>
            <a:r>
              <a:rPr lang="en-US" altLang="ko-KR" sz="2200" dirty="0" smtClean="0">
                <a:latin typeface="Palatino Linotype" pitchFamily="18" charset="0"/>
                <a:ea typeface="굴림" charset="-127"/>
              </a:rPr>
              <a:t> for an EBP may accept orders for the plan if:</a:t>
            </a:r>
          </a:p>
          <a:p>
            <a:pPr lvl="1" eaLnBrk="1" hangingPunct="1">
              <a:lnSpc>
                <a:spcPct val="90000"/>
              </a:lnSpc>
            </a:pPr>
            <a:r>
              <a:rPr lang="en-US" altLang="ko-KR" sz="2200" dirty="0" smtClean="0">
                <a:latin typeface="Palatino Linotype" pitchFamily="18" charset="0"/>
                <a:ea typeface="굴림" charset="-127"/>
              </a:rPr>
              <a:t>The bank and the custodian bank both comply with the conditions discussed above applicable to EBP accounts; </a:t>
            </a:r>
            <a:r>
              <a:rPr lang="en-US" altLang="ko-KR" sz="2200" u="sng" dirty="0" smtClean="0">
                <a:latin typeface="Palatino Linotype" pitchFamily="18" charset="0"/>
                <a:ea typeface="굴림" charset="-127"/>
              </a:rPr>
              <a:t>and</a:t>
            </a:r>
          </a:p>
          <a:p>
            <a:pPr lvl="1" eaLnBrk="1" hangingPunct="1">
              <a:lnSpc>
                <a:spcPct val="90000"/>
              </a:lnSpc>
            </a:pPr>
            <a:r>
              <a:rPr lang="en-US" altLang="ko-KR" sz="2200" dirty="0" smtClean="0">
                <a:latin typeface="Palatino Linotype" pitchFamily="18" charset="0"/>
                <a:ea typeface="굴림" charset="-127"/>
              </a:rPr>
              <a:t>The bank does not execute cross-trades or net securities orders for the EBP other than –</a:t>
            </a:r>
          </a:p>
          <a:p>
            <a:pPr lvl="2" eaLnBrk="1" hangingPunct="1">
              <a:lnSpc>
                <a:spcPct val="90000"/>
              </a:lnSpc>
            </a:pPr>
            <a:r>
              <a:rPr lang="en-US" altLang="ko-KR" sz="2200" dirty="0" smtClean="0">
                <a:latin typeface="Palatino Linotype" pitchFamily="18" charset="0"/>
                <a:ea typeface="굴림" charset="-127"/>
              </a:rPr>
              <a:t>For mutual fund shares not traded on an exchange; and</a:t>
            </a:r>
          </a:p>
          <a:p>
            <a:pPr lvl="2" eaLnBrk="1" hangingPunct="1">
              <a:lnSpc>
                <a:spcPct val="90000"/>
              </a:lnSpc>
            </a:pPr>
            <a:r>
              <a:rPr lang="en-US" altLang="ko-KR" sz="2200" dirty="0" smtClean="0">
                <a:latin typeface="Palatino Linotype" pitchFamily="18" charset="0"/>
                <a:ea typeface="굴림" charset="-127"/>
              </a:rPr>
              <a:t>Crossing orders among accounts of the custodian bank that hired the bank to provide administrative or recordkeeping services.</a:t>
            </a:r>
          </a:p>
          <a:p>
            <a:pPr eaLnBrk="1" hangingPunct="1">
              <a:lnSpc>
                <a:spcPct val="90000"/>
              </a:lnSpc>
            </a:pPr>
            <a:endParaRPr lang="en-US" sz="2000" dirty="0" smtClean="0"/>
          </a:p>
        </p:txBody>
      </p:sp>
      <p:sp>
        <p:nvSpPr>
          <p:cNvPr id="7" name="Slide Number Placeholder 6"/>
          <p:cNvSpPr>
            <a:spLocks noGrp="1"/>
          </p:cNvSpPr>
          <p:nvPr>
            <p:ph type="sldNum" sz="quarter" idx="12"/>
          </p:nvPr>
        </p:nvSpPr>
        <p:spPr/>
        <p:txBody>
          <a:bodyPr/>
          <a:lstStyle/>
          <a:p>
            <a:pPr>
              <a:defRPr/>
            </a:pPr>
            <a:fld id="{460DA732-9B4B-4F2E-8E6A-934BAA3102EA}" type="slidenum">
              <a:rPr lang="en-US"/>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a:bodyPr>
          <a:lstStyle/>
          <a:p>
            <a:pPr eaLnBrk="1" fontAlgn="auto" hangingPunct="1">
              <a:spcAft>
                <a:spcPts val="0"/>
              </a:spcAft>
              <a:defRPr/>
            </a:pPr>
            <a:r>
              <a:rPr lang="en-US" altLang="ko-KR" u="sng" dirty="0" smtClean="0">
                <a:latin typeface="Times New Roman" pitchFamily="18" charset="0"/>
                <a:ea typeface="굴림" charset="-127"/>
              </a:rPr>
              <a:t>Networking Exception:  Overview</a:t>
            </a:r>
          </a:p>
        </p:txBody>
      </p:sp>
      <p:sp>
        <p:nvSpPr>
          <p:cNvPr id="23555" name="Rectangle 3"/>
          <p:cNvSpPr>
            <a:spLocks noGrp="1" noChangeArrowheads="1"/>
          </p:cNvSpPr>
          <p:nvPr>
            <p:ph type="body" sz="half" idx="1"/>
          </p:nvPr>
        </p:nvSpPr>
        <p:spPr>
          <a:xfrm>
            <a:off x="457200" y="1600200"/>
            <a:ext cx="8305800" cy="4114800"/>
          </a:xfrm>
        </p:spPr>
        <p:txBody>
          <a:bodyPr/>
          <a:lstStyle/>
          <a:p>
            <a:pPr eaLnBrk="1" hangingPunct="1"/>
            <a:r>
              <a:rPr lang="en-US" altLang="ko-KR" sz="2800" smtClean="0">
                <a:latin typeface="Palatino Linotype" pitchFamily="18" charset="0"/>
                <a:ea typeface="굴림" charset="-127"/>
              </a:rPr>
              <a:t>Allows banks and their employees to refer customers to a broker-dealer, subject to certain conditions.</a:t>
            </a:r>
          </a:p>
          <a:p>
            <a:pPr eaLnBrk="1" hangingPunct="1"/>
            <a:r>
              <a:rPr lang="en-US" altLang="ko-KR" sz="2800" smtClean="0">
                <a:latin typeface="Palatino Linotype" pitchFamily="18" charset="0"/>
                <a:ea typeface="굴림" charset="-127"/>
              </a:rPr>
              <a:t>Exception and its conditions are based on a series of SEC no-action letters and the Banking Agencies’ Statement on the Retail Sale of Nondeposit Investment Products.</a:t>
            </a:r>
            <a:endParaRPr lang="en-US" altLang="ko-KR" sz="2800" b="1" smtClean="0">
              <a:latin typeface="Palatino Linotype" pitchFamily="18" charset="0"/>
              <a:ea typeface="굴림" charset="-127"/>
            </a:endParaRPr>
          </a:p>
          <a:p>
            <a:pPr eaLnBrk="1" hangingPunct="1"/>
            <a:endParaRPr lang="en-US"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8414495C-E847-45CB-BD3D-084BBFDEB1C3}" type="slidenum">
              <a:rPr lang="en-US"/>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normAutofit fontScale="90000"/>
          </a:bodyPr>
          <a:lstStyle/>
          <a:p>
            <a:pPr eaLnBrk="1" fontAlgn="auto" hangingPunct="1">
              <a:spcAft>
                <a:spcPts val="0"/>
              </a:spcAft>
              <a:defRPr/>
            </a:pPr>
            <a:r>
              <a:rPr lang="en-US" altLang="ko-KR" u="sng" dirty="0" smtClean="0">
                <a:latin typeface="Palatino Linotype" pitchFamily="18" charset="0"/>
                <a:ea typeface="굴림" charset="-127"/>
              </a:rPr>
              <a:t>Networking Exception: Nominal Referral Fees</a:t>
            </a:r>
          </a:p>
        </p:txBody>
      </p:sp>
      <p:sp>
        <p:nvSpPr>
          <p:cNvPr id="24579" name="Rectangle 3"/>
          <p:cNvSpPr>
            <a:spLocks noGrp="1" noChangeArrowheads="1"/>
          </p:cNvSpPr>
          <p:nvPr>
            <p:ph type="body" sz="half" idx="1"/>
          </p:nvPr>
        </p:nvSpPr>
        <p:spPr>
          <a:xfrm>
            <a:off x="457200" y="1600200"/>
            <a:ext cx="8305800" cy="4114800"/>
          </a:xfrm>
        </p:spPr>
        <p:txBody>
          <a:bodyPr/>
          <a:lstStyle/>
          <a:p>
            <a:pPr eaLnBrk="1" hangingPunct="1"/>
            <a:endParaRPr lang="en-US" altLang="ko-KR" sz="2400" smtClean="0">
              <a:latin typeface="Palatino Linotype" pitchFamily="18" charset="0"/>
              <a:ea typeface="굴림" charset="-127"/>
            </a:endParaRPr>
          </a:p>
          <a:p>
            <a:pPr eaLnBrk="1" hangingPunct="1"/>
            <a:r>
              <a:rPr lang="en-US" altLang="ko-KR" sz="2400" smtClean="0">
                <a:latin typeface="Palatino Linotype" pitchFamily="18" charset="0"/>
                <a:ea typeface="굴림" charset="-127"/>
              </a:rPr>
              <a:t>Statute permits bank employees that refer customers to a broker-dealer to receive a one-time fee for each referral that is:</a:t>
            </a:r>
          </a:p>
          <a:p>
            <a:pPr lvl="1" eaLnBrk="1" hangingPunct="1"/>
            <a:r>
              <a:rPr lang="en-US" altLang="ko-KR" smtClean="0">
                <a:latin typeface="Palatino Linotype" pitchFamily="18" charset="0"/>
                <a:ea typeface="굴림" charset="-127"/>
              </a:rPr>
              <a:t>Nominal;</a:t>
            </a:r>
          </a:p>
          <a:p>
            <a:pPr lvl="1" eaLnBrk="1" hangingPunct="1"/>
            <a:r>
              <a:rPr lang="en-US" altLang="ko-KR" smtClean="0">
                <a:latin typeface="Palatino Linotype" pitchFamily="18" charset="0"/>
                <a:ea typeface="굴림" charset="-127"/>
              </a:rPr>
              <a:t>Not contingent on a securities transaction; and</a:t>
            </a:r>
          </a:p>
          <a:p>
            <a:pPr lvl="1" eaLnBrk="1" hangingPunct="1"/>
            <a:r>
              <a:rPr lang="en-US" altLang="ko-KR" smtClean="0">
                <a:latin typeface="Palatino Linotype" pitchFamily="18" charset="0"/>
                <a:ea typeface="굴림" charset="-127"/>
              </a:rPr>
              <a:t>Paid only in cash (non-cash payments for securities referrals prohibited).</a:t>
            </a:r>
          </a:p>
          <a:p>
            <a:pPr eaLnBrk="1" hangingPunct="1">
              <a:buFont typeface="Wingdings" pitchFamily="2" charset="2"/>
              <a:buNone/>
            </a:pPr>
            <a:endParaRPr lang="en-US" altLang="ko-KR" sz="2400"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55009574-074B-48B2-ADC5-7C6BC49093E8}" type="slidenum">
              <a:rPr lang="en-US"/>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normAutofit fontScale="90000"/>
          </a:bodyPr>
          <a:lstStyle/>
          <a:p>
            <a:pPr eaLnBrk="1" fontAlgn="auto" hangingPunct="1">
              <a:spcAft>
                <a:spcPts val="0"/>
              </a:spcAft>
              <a:defRPr/>
            </a:pPr>
            <a:r>
              <a:rPr lang="en-US" altLang="ko-KR" u="sng" dirty="0" smtClean="0">
                <a:latin typeface="Palatino Linotype" pitchFamily="18" charset="0"/>
                <a:ea typeface="굴림" charset="-127"/>
              </a:rPr>
              <a:t>Networking Exception: Nominal Referral Fees</a:t>
            </a:r>
            <a:endParaRPr lang="en-US" u="sng" dirty="0" smtClean="0">
              <a:latin typeface="Palatino Linotype" pitchFamily="18" charset="0"/>
              <a:ea typeface="굴림" charset="-127"/>
            </a:endParaRPr>
          </a:p>
        </p:txBody>
      </p:sp>
      <p:sp>
        <p:nvSpPr>
          <p:cNvPr id="25603" name="Rectangle 3"/>
          <p:cNvSpPr>
            <a:spLocks noGrp="1" noChangeArrowheads="1"/>
          </p:cNvSpPr>
          <p:nvPr>
            <p:ph type="body" sz="half" idx="1"/>
          </p:nvPr>
        </p:nvSpPr>
        <p:spPr>
          <a:xfrm>
            <a:off x="457200" y="1600200"/>
            <a:ext cx="8229600" cy="4267200"/>
          </a:xfrm>
        </p:spPr>
        <p:txBody>
          <a:bodyPr/>
          <a:lstStyle/>
          <a:p>
            <a:pPr eaLnBrk="1" hangingPunct="1"/>
            <a:r>
              <a:rPr lang="en-US" altLang="ko-KR" sz="2400" smtClean="0">
                <a:latin typeface="Palatino Linotype" pitchFamily="18" charset="0"/>
                <a:ea typeface="굴림" charset="-127"/>
              </a:rPr>
              <a:t>Rule 700(b)(1) provides banks </a:t>
            </a:r>
            <a:r>
              <a:rPr lang="en-US" altLang="ko-KR" sz="2400" u="sng" smtClean="0">
                <a:latin typeface="Palatino Linotype" pitchFamily="18" charset="0"/>
                <a:ea typeface="굴림" charset="-127"/>
              </a:rPr>
              <a:t>five</a:t>
            </a:r>
            <a:r>
              <a:rPr lang="en-US" altLang="ko-KR" sz="2400" smtClean="0">
                <a:latin typeface="Palatino Linotype" pitchFamily="18" charset="0"/>
                <a:ea typeface="굴림" charset="-127"/>
              </a:rPr>
              <a:t> </a:t>
            </a:r>
            <a:r>
              <a:rPr lang="en-US" altLang="ko-KR" sz="2400" u="sng" smtClean="0">
                <a:latin typeface="Palatino Linotype" pitchFamily="18" charset="0"/>
                <a:ea typeface="굴림" charset="-127"/>
              </a:rPr>
              <a:t>alternatives</a:t>
            </a:r>
            <a:r>
              <a:rPr lang="en-US" altLang="ko-KR" sz="2400" smtClean="0">
                <a:latin typeface="Palatino Linotype" pitchFamily="18" charset="0"/>
                <a:ea typeface="굴림" charset="-127"/>
              </a:rPr>
              <a:t> for establishing that a referral fee is “nominal.”</a:t>
            </a:r>
          </a:p>
          <a:p>
            <a:pPr lvl="1" eaLnBrk="1" hangingPunct="1"/>
            <a:r>
              <a:rPr lang="en-US" altLang="ko-KR" sz="2000" smtClean="0">
                <a:latin typeface="Palatino Linotype" pitchFamily="18" charset="0"/>
                <a:ea typeface="굴림" charset="-127"/>
              </a:rPr>
              <a:t>Two are based on the average of the high and low hourly wage or base salary established by the bank for the “job family” that includes the employee.</a:t>
            </a:r>
          </a:p>
          <a:p>
            <a:pPr lvl="2" eaLnBrk="1" hangingPunct="1"/>
            <a:r>
              <a:rPr lang="en-US" altLang="ko-KR" sz="2000" smtClean="0">
                <a:latin typeface="Palatino Linotype" pitchFamily="18" charset="0"/>
                <a:ea typeface="굴림" charset="-127"/>
              </a:rPr>
              <a:t>Examples of job families may include tellers, loan officers, etc.</a:t>
            </a:r>
          </a:p>
          <a:p>
            <a:pPr lvl="2" eaLnBrk="1" hangingPunct="1"/>
            <a:r>
              <a:rPr lang="en-US" altLang="ko-KR" sz="2000" smtClean="0">
                <a:latin typeface="Palatino Linotype" pitchFamily="18" charset="0"/>
                <a:ea typeface="굴림" charset="-127"/>
              </a:rPr>
              <a:t>Job family must be used in the ordinary course of the bank’s business for hiring, promotion and compensation.</a:t>
            </a:r>
          </a:p>
          <a:p>
            <a:pPr lvl="1" eaLnBrk="1" hangingPunct="1"/>
            <a:r>
              <a:rPr lang="en-US" altLang="ko-KR" sz="2000" smtClean="0">
                <a:latin typeface="Palatino Linotype" pitchFamily="18" charset="0"/>
                <a:ea typeface="굴림" charset="-127"/>
              </a:rPr>
              <a:t>Two options are based on the referring employee’s </a:t>
            </a:r>
            <a:r>
              <a:rPr lang="en-US" altLang="ko-KR" sz="2000" u="sng" smtClean="0">
                <a:latin typeface="Palatino Linotype" pitchFamily="18" charset="0"/>
                <a:ea typeface="굴림" charset="-127"/>
              </a:rPr>
              <a:t>actual</a:t>
            </a:r>
            <a:r>
              <a:rPr lang="en-US" altLang="ko-KR" sz="2000" smtClean="0">
                <a:latin typeface="Palatino Linotype" pitchFamily="18" charset="0"/>
                <a:ea typeface="굴림" charset="-127"/>
              </a:rPr>
              <a:t> base hourly wage or </a:t>
            </a:r>
            <a:r>
              <a:rPr lang="en-US" altLang="ko-KR" sz="2000" i="1" smtClean="0">
                <a:latin typeface="Palatino Linotype" pitchFamily="18" charset="0"/>
                <a:ea typeface="굴림" charset="-127"/>
              </a:rPr>
              <a:t>annual base salary</a:t>
            </a:r>
            <a:r>
              <a:rPr lang="en-US" altLang="ko-KR" sz="2000" smtClean="0">
                <a:latin typeface="Palatino Linotype" pitchFamily="18" charset="0"/>
                <a:ea typeface="굴림" charset="-127"/>
              </a:rPr>
              <a:t>; and</a:t>
            </a:r>
          </a:p>
          <a:p>
            <a:pPr lvl="1" eaLnBrk="1" hangingPunct="1"/>
            <a:r>
              <a:rPr lang="en-US" altLang="ko-KR" sz="2000" smtClean="0">
                <a:latin typeface="Palatino Linotype" pitchFamily="18" charset="0"/>
                <a:ea typeface="굴림" charset="-127"/>
              </a:rPr>
              <a:t>One option is a simple dollar amount ($25), adjusted periodically for inflation.</a:t>
            </a:r>
            <a:endParaRPr lang="en-US" sz="2000" smtClean="0">
              <a:latin typeface="Palatino Linotype" pitchFamily="18" charset="0"/>
              <a:ea typeface="굴림" charset="-127"/>
            </a:endParaRPr>
          </a:p>
          <a:p>
            <a:pPr eaLnBrk="1" hangingPunct="1"/>
            <a:endParaRPr lang="en-US" sz="2000" smtClean="0">
              <a:latin typeface="Palatino Linotype" pitchFamily="18" charset="0"/>
            </a:endParaRPr>
          </a:p>
        </p:txBody>
      </p:sp>
      <p:sp>
        <p:nvSpPr>
          <p:cNvPr id="7" name="Slide Number Placeholder 6"/>
          <p:cNvSpPr>
            <a:spLocks noGrp="1"/>
          </p:cNvSpPr>
          <p:nvPr>
            <p:ph type="sldNum" sz="quarter" idx="12"/>
          </p:nvPr>
        </p:nvSpPr>
        <p:spPr/>
        <p:txBody>
          <a:bodyPr/>
          <a:lstStyle/>
          <a:p>
            <a:pPr>
              <a:defRPr/>
            </a:pPr>
            <a:fld id="{B6F77E6C-ED73-45D9-BA54-48BDEB7FAAEC}" type="slidenum">
              <a:rPr lang="en-US"/>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normAutofit fontScale="90000"/>
          </a:bodyPr>
          <a:lstStyle/>
          <a:p>
            <a:pPr eaLnBrk="1" fontAlgn="auto" hangingPunct="1">
              <a:spcAft>
                <a:spcPts val="0"/>
              </a:spcAft>
              <a:defRPr/>
            </a:pPr>
            <a:r>
              <a:rPr lang="en-US" altLang="ko-KR" u="sng" dirty="0" smtClean="0">
                <a:latin typeface="Palatino Linotype" pitchFamily="18" charset="0"/>
                <a:ea typeface="굴림" charset="-127"/>
              </a:rPr>
              <a:t>Networking Exception: Nominal Referral Fees</a:t>
            </a:r>
          </a:p>
        </p:txBody>
      </p:sp>
      <p:sp>
        <p:nvSpPr>
          <p:cNvPr id="26627" name="Rectangle 3"/>
          <p:cNvSpPr>
            <a:spLocks noGrp="1" noChangeArrowheads="1"/>
          </p:cNvSpPr>
          <p:nvPr>
            <p:ph type="body" sz="half" idx="1"/>
          </p:nvPr>
        </p:nvSpPr>
        <p:spPr>
          <a:xfrm>
            <a:off x="457200" y="1600200"/>
            <a:ext cx="8382000" cy="4343400"/>
          </a:xfrm>
        </p:spPr>
        <p:txBody>
          <a:bodyPr/>
          <a:lstStyle/>
          <a:p>
            <a:pPr eaLnBrk="1" hangingPunct="1"/>
            <a:r>
              <a:rPr lang="en-US" altLang="ko-KR" sz="2400" smtClean="0">
                <a:latin typeface="Palatino Linotype" pitchFamily="18" charset="0"/>
                <a:ea typeface="굴림" charset="-127"/>
              </a:rPr>
              <a:t>Payment of the referral fee </a:t>
            </a:r>
            <a:r>
              <a:rPr lang="en-US" altLang="ko-KR" sz="2400" u="sng" smtClean="0">
                <a:latin typeface="Palatino Linotype" pitchFamily="18" charset="0"/>
                <a:ea typeface="굴림" charset="-127"/>
              </a:rPr>
              <a:t>may</a:t>
            </a:r>
            <a:r>
              <a:rPr lang="en-US" altLang="ko-KR" sz="2400" smtClean="0">
                <a:latin typeface="Palatino Linotype" pitchFamily="18" charset="0"/>
                <a:ea typeface="굴림" charset="-127"/>
              </a:rPr>
              <a:t> </a:t>
            </a:r>
            <a:r>
              <a:rPr lang="en-US" altLang="ko-KR" sz="2400" u="sng" smtClean="0">
                <a:latin typeface="Palatino Linotype" pitchFamily="18" charset="0"/>
                <a:ea typeface="굴림" charset="-127"/>
              </a:rPr>
              <a:t>not</a:t>
            </a:r>
            <a:r>
              <a:rPr lang="en-US" altLang="ko-KR" sz="2400" smtClean="0">
                <a:latin typeface="Palatino Linotype" pitchFamily="18" charset="0"/>
                <a:ea typeface="굴림" charset="-127"/>
              </a:rPr>
              <a:t> depend on whether:</a:t>
            </a:r>
          </a:p>
          <a:p>
            <a:pPr lvl="1" eaLnBrk="1" hangingPunct="1"/>
            <a:r>
              <a:rPr lang="en-US" altLang="ko-KR" sz="2000" smtClean="0">
                <a:latin typeface="Palatino Linotype" pitchFamily="18" charset="0"/>
                <a:ea typeface="굴림" charset="-127"/>
              </a:rPr>
              <a:t>The referral results in a purchase or sale of one or more securities at the broker-dealer; or</a:t>
            </a:r>
          </a:p>
          <a:p>
            <a:pPr lvl="1" eaLnBrk="1" hangingPunct="1"/>
            <a:r>
              <a:rPr lang="en-US" altLang="ko-KR" sz="2000" smtClean="0">
                <a:latin typeface="Palatino Linotype" pitchFamily="18" charset="0"/>
                <a:ea typeface="굴림" charset="-127"/>
              </a:rPr>
              <a:t>An account is opened with the broker-dealer.</a:t>
            </a:r>
          </a:p>
          <a:p>
            <a:pPr eaLnBrk="1" hangingPunct="1"/>
            <a:r>
              <a:rPr lang="en-US" altLang="ko-KR" sz="2400" smtClean="0">
                <a:latin typeface="Palatino Linotype" pitchFamily="18" charset="0"/>
                <a:ea typeface="굴림" charset="-127"/>
              </a:rPr>
              <a:t>Payment </a:t>
            </a:r>
            <a:r>
              <a:rPr lang="en-US" altLang="ko-KR" sz="2400" u="sng" smtClean="0">
                <a:latin typeface="Palatino Linotype" pitchFamily="18" charset="0"/>
                <a:ea typeface="굴림" charset="-127"/>
              </a:rPr>
              <a:t>may</a:t>
            </a:r>
            <a:r>
              <a:rPr lang="en-US" altLang="ko-KR" sz="2400" smtClean="0">
                <a:latin typeface="Palatino Linotype" pitchFamily="18" charset="0"/>
                <a:ea typeface="굴림" charset="-127"/>
              </a:rPr>
              <a:t> depend on whether:</a:t>
            </a:r>
          </a:p>
          <a:p>
            <a:pPr lvl="1" eaLnBrk="1" hangingPunct="1"/>
            <a:r>
              <a:rPr lang="en-US" altLang="ko-KR" sz="2000" smtClean="0">
                <a:latin typeface="Palatino Linotype" pitchFamily="18" charset="0"/>
                <a:ea typeface="굴림" charset="-127"/>
              </a:rPr>
              <a:t>The customer contacts or keeps an appointment with the broker-dealer; or</a:t>
            </a:r>
          </a:p>
          <a:p>
            <a:pPr lvl="1" eaLnBrk="1" hangingPunct="1"/>
            <a:r>
              <a:rPr lang="en-US" altLang="ko-KR" sz="2000" smtClean="0">
                <a:latin typeface="Palatino Linotype" pitchFamily="18" charset="0"/>
                <a:ea typeface="굴림" charset="-127"/>
              </a:rPr>
              <a:t>The customer meets objective base-line qualification criteria (e.g., minimum assets, net worth, income, tax bracket) generally established by the bank or the broker-dealer for referrals to the broker-dealer.</a:t>
            </a:r>
            <a:endParaRPr lang="en-US" sz="2000" smtClean="0">
              <a:latin typeface="Palatino Linotype" pitchFamily="18" charset="0"/>
              <a:ea typeface="굴림" charset="-127"/>
            </a:endParaRPr>
          </a:p>
          <a:p>
            <a:pPr eaLnBrk="1" hangingPunct="1"/>
            <a:endParaRPr lang="en-US" altLang="ko-KR" sz="2000"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630679DD-3430-4110-8654-09B773A6F1AF}" type="slidenum">
              <a:rPr lang="en-US"/>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ko-KR" u="sng" smtClean="0">
                <a:latin typeface="Palatino Linotype" pitchFamily="18" charset="0"/>
                <a:ea typeface="굴림" charset="-127"/>
              </a:rPr>
              <a:t>Networking:  Bonus Plans</a:t>
            </a:r>
          </a:p>
        </p:txBody>
      </p:sp>
      <p:sp>
        <p:nvSpPr>
          <p:cNvPr id="82947" name="Rectangle 3"/>
          <p:cNvSpPr>
            <a:spLocks noGrp="1" noChangeArrowheads="1"/>
          </p:cNvSpPr>
          <p:nvPr>
            <p:ph type="body" sz="half" idx="1"/>
          </p:nvPr>
        </p:nvSpPr>
        <p:spPr>
          <a:xfrm>
            <a:off x="381000" y="1295400"/>
            <a:ext cx="8382000" cy="4648200"/>
          </a:xfrm>
        </p:spPr>
        <p:txBody>
          <a:bodyPr>
            <a:normAutofit lnSpcReduction="10000"/>
          </a:bodyPr>
          <a:lstStyle/>
          <a:p>
            <a:pPr marL="274320" indent="-274320" eaLnBrk="1" fontAlgn="auto" hangingPunct="1">
              <a:spcAft>
                <a:spcPts val="0"/>
              </a:spcAft>
              <a:buClr>
                <a:schemeClr val="accent3"/>
              </a:buClr>
              <a:buFont typeface="Wingdings 2"/>
              <a:buChar char=""/>
              <a:defRPr/>
            </a:pPr>
            <a:endParaRPr lang="en-US" altLang="ko-KR" sz="2800" dirty="0" smtClean="0">
              <a:latin typeface="Palatino Linotype" pitchFamily="18" charset="0"/>
              <a:ea typeface="굴림" charset="-127"/>
            </a:endParaRPr>
          </a:p>
          <a:p>
            <a:pPr marL="274320" indent="-274320" eaLnBrk="1" fontAlgn="auto" hangingPunct="1">
              <a:spcAft>
                <a:spcPts val="0"/>
              </a:spcAft>
              <a:buClr>
                <a:schemeClr val="accent3"/>
              </a:buClr>
              <a:buFont typeface="Wingdings 2"/>
              <a:buChar char=""/>
              <a:defRPr/>
            </a:pPr>
            <a:r>
              <a:rPr lang="en-US" altLang="ko-KR" sz="2800" dirty="0" smtClean="0">
                <a:latin typeface="Palatino Linotype" pitchFamily="18" charset="0"/>
                <a:ea typeface="굴림" charset="-127"/>
              </a:rPr>
              <a:t>Key issue in developing the rules was whether payments by a bank with a networking arrangement to its employees under a general </a:t>
            </a:r>
            <a:r>
              <a:rPr lang="en-US" altLang="ko-KR" sz="2800" u="sng" dirty="0" smtClean="0">
                <a:latin typeface="Palatino Linotype" pitchFamily="18" charset="0"/>
                <a:ea typeface="굴림" charset="-127"/>
              </a:rPr>
              <a:t>bonus</a:t>
            </a:r>
            <a:r>
              <a:rPr lang="en-US" altLang="ko-KR" sz="2800" dirty="0" smtClean="0">
                <a:latin typeface="Palatino Linotype" pitchFamily="18" charset="0"/>
                <a:ea typeface="굴림" charset="-127"/>
              </a:rPr>
              <a:t> </a:t>
            </a:r>
            <a:r>
              <a:rPr lang="en-US" altLang="ko-KR" sz="2800" u="sng" dirty="0" smtClean="0">
                <a:latin typeface="Palatino Linotype" pitchFamily="18" charset="0"/>
                <a:ea typeface="굴림" charset="-127"/>
              </a:rPr>
              <a:t>plan</a:t>
            </a:r>
            <a:r>
              <a:rPr lang="en-US" altLang="ko-KR" sz="2800" dirty="0" smtClean="0">
                <a:latin typeface="Palatino Linotype" pitchFamily="18" charset="0"/>
                <a:ea typeface="굴림" charset="-127"/>
              </a:rPr>
              <a:t> might constitute impermissible ”incentive compensation.”  Rule 700(b) includes several provisions designed to ensure that the rules do not disrupt traditional bank bonus plans. </a:t>
            </a:r>
          </a:p>
          <a:p>
            <a:pPr marL="274320" indent="-274320" eaLnBrk="1" fontAlgn="auto" hangingPunct="1">
              <a:spcAft>
                <a:spcPts val="0"/>
              </a:spcAft>
              <a:buClr>
                <a:schemeClr val="accent3"/>
              </a:buClr>
              <a:buFont typeface="Wingdings 2"/>
              <a:buChar char=""/>
              <a:defRPr/>
            </a:pPr>
            <a:r>
              <a:rPr lang="en-US" dirty="0" smtClean="0"/>
              <a:t>Rules essentially establish a 3-step process for analyzing bonus plans. </a:t>
            </a:r>
          </a:p>
          <a:p>
            <a:pPr marL="274320" indent="-274320" eaLnBrk="1" fontAlgn="auto" hangingPunct="1">
              <a:spcAft>
                <a:spcPts val="0"/>
              </a:spcAft>
              <a:buClr>
                <a:schemeClr val="accent3"/>
              </a:buClr>
              <a:buFont typeface="Wingdings 2"/>
              <a:buChar char=""/>
              <a:defRPr/>
            </a:pPr>
            <a:endParaRPr lang="en-US" altLang="ko-KR" sz="2800" dirty="0" smtClean="0">
              <a:latin typeface="Palatino Linotype" pitchFamily="18" charset="0"/>
              <a:ea typeface="굴림" charset="-127"/>
            </a:endParaRPr>
          </a:p>
          <a:p>
            <a:pPr marL="274320" indent="-274320" eaLnBrk="1" fontAlgn="auto" hangingPunct="1">
              <a:spcAft>
                <a:spcPts val="0"/>
              </a:spcAft>
              <a:buClr>
                <a:schemeClr val="accent3"/>
              </a:buClr>
              <a:buFont typeface="Wingdings" pitchFamily="2" charset="2"/>
              <a:buNone/>
              <a:defRPr/>
            </a:pPr>
            <a:endParaRPr lang="en-US" altLang="ko-KR" sz="2800" dirty="0" smtClean="0">
              <a:latin typeface="Palatino Linotype" pitchFamily="18" charset="0"/>
              <a:ea typeface="굴림" charset="-127"/>
            </a:endParaRPr>
          </a:p>
          <a:p>
            <a:pPr marL="274320" indent="-274320" eaLnBrk="1" fontAlgn="auto" hangingPunct="1">
              <a:spcAft>
                <a:spcPts val="0"/>
              </a:spcAft>
              <a:buClr>
                <a:schemeClr val="accent3"/>
              </a:buClr>
              <a:buFont typeface="Wingdings" pitchFamily="2" charset="2"/>
              <a:buNone/>
              <a:defRPr/>
            </a:pPr>
            <a:endParaRPr lang="en-US" sz="2400" dirty="0"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D74AB48B-E501-45CC-B14D-82940C225B35}" type="slidenum">
              <a:rPr lang="en-US"/>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ko-KR" u="sng" smtClean="0">
                <a:latin typeface="Palatino Linotype" pitchFamily="18" charset="0"/>
                <a:ea typeface="굴림" charset="-127"/>
              </a:rPr>
              <a:t>Networking:  Bonus Plans</a:t>
            </a:r>
            <a:endParaRPr lang="en-US" u="sng" smtClean="0">
              <a:latin typeface="Palatino Linotype" pitchFamily="18" charset="0"/>
              <a:ea typeface="굴림" charset="-127"/>
            </a:endParaRPr>
          </a:p>
        </p:txBody>
      </p:sp>
      <p:sp>
        <p:nvSpPr>
          <p:cNvPr id="28675" name="Rectangle 3"/>
          <p:cNvSpPr>
            <a:spLocks noGrp="1" noChangeArrowheads="1"/>
          </p:cNvSpPr>
          <p:nvPr>
            <p:ph type="body" sz="half" idx="1"/>
          </p:nvPr>
        </p:nvSpPr>
        <p:spPr>
          <a:xfrm>
            <a:off x="457200" y="1524000"/>
            <a:ext cx="8305800" cy="4419600"/>
          </a:xfrm>
        </p:spPr>
        <p:txBody>
          <a:bodyPr/>
          <a:lstStyle/>
          <a:p>
            <a:pPr eaLnBrk="1" hangingPunct="1">
              <a:lnSpc>
                <a:spcPct val="90000"/>
              </a:lnSpc>
            </a:pPr>
            <a:r>
              <a:rPr lang="en-US" sz="2200" smtClean="0">
                <a:latin typeface="Palatino Linotype" pitchFamily="18" charset="0"/>
                <a:ea typeface="굴림" charset="-127"/>
              </a:rPr>
              <a:t>FIRST: Consider whether payments under the bonus plan are based in any way on the success (including revenues) of securities transactions conducted at a broker-dealer or referrals to a broker-dealer.</a:t>
            </a:r>
          </a:p>
          <a:p>
            <a:pPr eaLnBrk="1" hangingPunct="1"/>
            <a:r>
              <a:rPr lang="en-US" sz="2200" smtClean="0">
                <a:latin typeface="Palatino Linotype" pitchFamily="18" charset="0"/>
              </a:rPr>
              <a:t>SECOND: If the plan includes inputs from the broker-dealer or that are related to referrals to the broker-dealer, consider whether payments under the bonus plan are based on any measure of </a:t>
            </a:r>
            <a:r>
              <a:rPr lang="en-US" sz="2200" u="sng" smtClean="0">
                <a:latin typeface="Palatino Linotype" pitchFamily="18" charset="0"/>
              </a:rPr>
              <a:t>overall profitability </a:t>
            </a:r>
            <a:r>
              <a:rPr lang="en-US" sz="2200" i="1" u="sng" smtClean="0">
                <a:latin typeface="Palatino Linotype" pitchFamily="18" charset="0"/>
              </a:rPr>
              <a:t>or</a:t>
            </a:r>
            <a:r>
              <a:rPr lang="en-US" sz="2200" u="sng" smtClean="0">
                <a:latin typeface="Palatino Linotype" pitchFamily="18" charset="0"/>
              </a:rPr>
              <a:t> </a:t>
            </a:r>
            <a:r>
              <a:rPr lang="en-US" sz="2200" i="1" u="sng" smtClean="0">
                <a:latin typeface="Palatino Linotype" pitchFamily="18" charset="0"/>
              </a:rPr>
              <a:t>revenue</a:t>
            </a:r>
            <a:r>
              <a:rPr lang="en-US" sz="2200" u="sng" smtClean="0">
                <a:latin typeface="Palatino Linotype" pitchFamily="18" charset="0"/>
              </a:rPr>
              <a:t> </a:t>
            </a:r>
            <a:r>
              <a:rPr lang="en-US" sz="2200" smtClean="0">
                <a:latin typeface="Palatino Linotype" pitchFamily="18" charset="0"/>
              </a:rPr>
              <a:t>of the bank or any of its affiliates or operating units </a:t>
            </a:r>
            <a:r>
              <a:rPr lang="en-US" sz="2200" i="1" u="sng" smtClean="0">
                <a:latin typeface="Palatino Linotype" pitchFamily="18" charset="0"/>
              </a:rPr>
              <a:t>other than</a:t>
            </a:r>
            <a:r>
              <a:rPr lang="en-US" sz="2200" i="1" smtClean="0">
                <a:latin typeface="Palatino Linotype" pitchFamily="18" charset="0"/>
              </a:rPr>
              <a:t> </a:t>
            </a:r>
            <a:r>
              <a:rPr lang="en-US" sz="2200" smtClean="0">
                <a:latin typeface="Palatino Linotype" pitchFamily="18" charset="0"/>
              </a:rPr>
              <a:t>a broker or dealer, or an affiliate or operating unit that over time is predominately engaged in the business of making referrals to a broker-dealer.</a:t>
            </a:r>
          </a:p>
          <a:p>
            <a:pPr eaLnBrk="1" hangingPunct="1"/>
            <a:endParaRPr lang="en-US" sz="2200"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E5700809-0710-46BB-91B1-BC0506EF9E85}" type="slidenum">
              <a:rPr lang="en-US"/>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p:cNvSpPr>
          <p:nvPr>
            <p:ph idx="1"/>
          </p:nvPr>
        </p:nvSpPr>
        <p:spPr/>
        <p:txBody>
          <a:bodyPr/>
          <a:lstStyle/>
          <a:p>
            <a:pPr eaLnBrk="1" hangingPunct="1"/>
            <a:r>
              <a:rPr lang="en-US" sz="2500" dirty="0" smtClean="0">
                <a:latin typeface="Palatino Linotype" pitchFamily="18" charset="0"/>
              </a:rPr>
              <a:t>THIRD:  If a plan does not meet these standards, payments under the plan are still OK if they:</a:t>
            </a:r>
          </a:p>
          <a:p>
            <a:pPr lvl="1" eaLnBrk="1" hangingPunct="1"/>
            <a:r>
              <a:rPr lang="en-US" sz="2500" dirty="0" smtClean="0">
                <a:latin typeface="Palatino Linotype" pitchFamily="18" charset="0"/>
              </a:rPr>
              <a:t> Are made on a discretionary basis;</a:t>
            </a:r>
          </a:p>
          <a:p>
            <a:pPr lvl="1" eaLnBrk="1" hangingPunct="1"/>
            <a:r>
              <a:rPr lang="en-US" sz="2500" dirty="0" smtClean="0">
                <a:latin typeface="Palatino Linotype" pitchFamily="18" charset="0"/>
              </a:rPr>
              <a:t>Are based on multiple factors or variables, including significant factors or variables that are not related to securities transactions by the broker-dealer; and</a:t>
            </a:r>
          </a:p>
          <a:p>
            <a:pPr lvl="1" eaLnBrk="1" hangingPunct="1"/>
            <a:r>
              <a:rPr lang="en-US" sz="2500" dirty="0" smtClean="0">
                <a:latin typeface="Palatino Linotype" pitchFamily="18" charset="0"/>
              </a:rPr>
              <a:t>Are not based on the number of securities referrals made by the employee or another person.</a:t>
            </a:r>
          </a:p>
        </p:txBody>
      </p:sp>
      <p:sp>
        <p:nvSpPr>
          <p:cNvPr id="51202" name="Rectangle 2"/>
          <p:cNvSpPr>
            <a:spLocks noGrp="1"/>
          </p:cNvSpPr>
          <p:nvPr>
            <p:ph type="title"/>
          </p:nvPr>
        </p:nvSpPr>
        <p:spPr/>
        <p:txBody>
          <a:bodyPr/>
          <a:lstStyle/>
          <a:p>
            <a:r>
              <a:rPr lang="en-US" altLang="ko-KR" u="sng" smtClean="0">
                <a:latin typeface="Palatino Linotype" pitchFamily="18" charset="0"/>
                <a:ea typeface="굴림" charset="-127"/>
              </a:rPr>
              <a:t>Networking:  Bonus Plans</a:t>
            </a:r>
            <a:endParaRPr lang="en-US" u="sng" smtClean="0">
              <a:latin typeface="Palatino Linotype" pitchFamily="18" charset="0"/>
              <a:ea typeface="굴림" charset="-127"/>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normAutofit fontScale="90000"/>
          </a:bodyPr>
          <a:lstStyle/>
          <a:p>
            <a:pPr eaLnBrk="1" fontAlgn="auto" hangingPunct="1">
              <a:spcAft>
                <a:spcPts val="0"/>
              </a:spcAft>
              <a:defRPr/>
            </a:pPr>
            <a:r>
              <a:rPr lang="en-US" altLang="ko-KR" u="sng" dirty="0" smtClean="0">
                <a:latin typeface="Palatino Linotype" pitchFamily="18" charset="0"/>
                <a:ea typeface="굴림" charset="-127"/>
              </a:rPr>
              <a:t>Networking: High Net Worth and Institutional Customers</a:t>
            </a:r>
            <a:endParaRPr lang="en-US" u="sng" dirty="0" smtClean="0">
              <a:latin typeface="Palatino Linotype" pitchFamily="18" charset="0"/>
              <a:ea typeface="굴림" charset="-127"/>
            </a:endParaRPr>
          </a:p>
        </p:txBody>
      </p:sp>
      <p:sp>
        <p:nvSpPr>
          <p:cNvPr id="193539" name="Rectangle 3"/>
          <p:cNvSpPr>
            <a:spLocks noGrp="1" noChangeArrowheads="1"/>
          </p:cNvSpPr>
          <p:nvPr>
            <p:ph type="body" sz="half" idx="1"/>
          </p:nvPr>
        </p:nvSpPr>
        <p:spPr>
          <a:xfrm>
            <a:off x="457200" y="1600200"/>
            <a:ext cx="8229600" cy="4343400"/>
          </a:xfrm>
        </p:spPr>
        <p:txBody>
          <a:bodyPr>
            <a:normAutofit/>
          </a:bodyPr>
          <a:lstStyle/>
          <a:p>
            <a:pPr eaLnBrk="1" hangingPunct="1"/>
            <a:r>
              <a:rPr lang="en-US" altLang="ko-KR" sz="2500" dirty="0" smtClean="0">
                <a:latin typeface="Palatino Linotype" pitchFamily="18" charset="0"/>
                <a:ea typeface="굴림" charset="-127"/>
              </a:rPr>
              <a:t>Rule 701 permits banks to pay higher-than-nominal and contingent referral fees for referrals of High Net Worth and Institutional Customers.</a:t>
            </a:r>
          </a:p>
          <a:p>
            <a:pPr eaLnBrk="1" hangingPunct="1"/>
            <a:r>
              <a:rPr lang="en-US" sz="2800" dirty="0" smtClean="0">
                <a:latin typeface="Palatino Linotype" pitchFamily="18" charset="0"/>
                <a:ea typeface="굴림" charset="-127"/>
              </a:rPr>
              <a:t>Key Conditions of Rule 701 :</a:t>
            </a:r>
          </a:p>
          <a:p>
            <a:pPr lvl="1" eaLnBrk="1" hangingPunct="1"/>
            <a:r>
              <a:rPr lang="en-US" sz="2100" dirty="0" smtClean="0">
                <a:latin typeface="Palatino Linotype" pitchFamily="18" charset="0"/>
                <a:ea typeface="굴림" charset="-127"/>
              </a:rPr>
              <a:t>Written agreement between bank and broker-dealer</a:t>
            </a:r>
          </a:p>
          <a:p>
            <a:pPr lvl="1" eaLnBrk="1" hangingPunct="1"/>
            <a:r>
              <a:rPr lang="en-US" sz="2100" dirty="0" smtClean="0">
                <a:latin typeface="Palatino Linotype" pitchFamily="18" charset="0"/>
                <a:ea typeface="굴림" charset="-127"/>
              </a:rPr>
              <a:t>Bank employee eligibility</a:t>
            </a:r>
          </a:p>
          <a:p>
            <a:pPr lvl="1" eaLnBrk="1" hangingPunct="1"/>
            <a:r>
              <a:rPr lang="en-US" sz="2100" dirty="0" smtClean="0">
                <a:latin typeface="Palatino Linotype" pitchFamily="18" charset="0"/>
                <a:ea typeface="굴림" charset="-127"/>
              </a:rPr>
              <a:t>Customer eligibility</a:t>
            </a:r>
          </a:p>
          <a:p>
            <a:pPr lvl="1" eaLnBrk="1" hangingPunct="1"/>
            <a:r>
              <a:rPr lang="en-US" sz="2100" dirty="0" smtClean="0">
                <a:latin typeface="Palatino Linotype" pitchFamily="18" charset="0"/>
                <a:ea typeface="굴림" charset="-127"/>
              </a:rPr>
              <a:t>Disclosures</a:t>
            </a:r>
          </a:p>
          <a:p>
            <a:pPr lvl="1" eaLnBrk="1" hangingPunct="1"/>
            <a:r>
              <a:rPr lang="en-US" sz="2100" dirty="0" smtClean="0">
                <a:latin typeface="Palatino Linotype" pitchFamily="18" charset="0"/>
                <a:ea typeface="굴림" charset="-127"/>
              </a:rPr>
              <a:t>Suitability or sophistication analysis</a:t>
            </a:r>
          </a:p>
          <a:p>
            <a:pPr lvl="1" eaLnBrk="1" hangingPunct="1">
              <a:buFont typeface="Wingdings 2" pitchFamily="18" charset="2"/>
              <a:buNone/>
            </a:pPr>
            <a:endParaRPr lang="en-US" sz="2000" dirty="0"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D4C45E4D-2089-4ECF-9AAA-83D0F7BA9F7F}" type="slidenum">
              <a:rPr lang="en-US"/>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p:cNvSpPr>
          <p:nvPr>
            <p:ph idx="1"/>
          </p:nvPr>
        </p:nvSpPr>
        <p:spPr/>
        <p:txBody>
          <a:bodyPr/>
          <a:lstStyle/>
          <a:p>
            <a:r>
              <a:rPr lang="en-US" sz="2000" smtClean="0">
                <a:latin typeface="Palatino Linotype" pitchFamily="18" charset="0"/>
              </a:rPr>
              <a:t>Regulation R implements only certain exceptions in the statute and includes a number of regulatory exemptions but all statutory exceptions remain available to a bank.</a:t>
            </a:r>
            <a:endParaRPr lang="en-US" sz="2200" smtClean="0">
              <a:latin typeface="Palatino Linotype" pitchFamily="18" charset="0"/>
            </a:endParaRPr>
          </a:p>
          <a:p>
            <a:pPr lvl="1"/>
            <a:r>
              <a:rPr lang="en-US" sz="2000" smtClean="0">
                <a:latin typeface="Palatino Linotype" pitchFamily="18" charset="0"/>
              </a:rPr>
              <a:t>Bank may choose exception or exemption it relies on for a particular transaction.</a:t>
            </a:r>
          </a:p>
          <a:p>
            <a:r>
              <a:rPr lang="en-US" sz="2000" smtClean="0">
                <a:latin typeface="Palatino Linotype" pitchFamily="18" charset="0"/>
              </a:rPr>
              <a:t>Exceptions and exemptions apply to a </a:t>
            </a:r>
            <a:r>
              <a:rPr lang="en-US" sz="2000" u="sng" smtClean="0">
                <a:latin typeface="Palatino Linotype" pitchFamily="18" charset="0"/>
              </a:rPr>
              <a:t>bank</a:t>
            </a:r>
            <a:r>
              <a:rPr lang="en-US" sz="2000" smtClean="0">
                <a:latin typeface="Palatino Linotype" pitchFamily="18" charset="0"/>
              </a:rPr>
              <a:t> only regardless of the entity where securities-related activities take place today.</a:t>
            </a:r>
          </a:p>
          <a:p>
            <a:r>
              <a:rPr lang="en-US" sz="2000" smtClean="0">
                <a:latin typeface="Palatino Linotype" pitchFamily="18" charset="0"/>
              </a:rPr>
              <a:t>Compliance date</a:t>
            </a:r>
          </a:p>
          <a:p>
            <a:pPr lvl="1"/>
            <a:r>
              <a:rPr lang="en-US" sz="1800" smtClean="0">
                <a:latin typeface="Palatino Linotype" pitchFamily="18" charset="0"/>
              </a:rPr>
              <a:t>First day of a bank’s first fiscal year after September 30, 2008.</a:t>
            </a:r>
          </a:p>
          <a:p>
            <a:pPr lvl="1"/>
            <a:r>
              <a:rPr lang="en-US" sz="1800" smtClean="0">
                <a:latin typeface="Palatino Linotype" pitchFamily="18" charset="0"/>
              </a:rPr>
              <a:t>For most banks, the compliance date will be January 1, 2009.</a:t>
            </a:r>
          </a:p>
        </p:txBody>
      </p:sp>
      <p:sp>
        <p:nvSpPr>
          <p:cNvPr id="49154" name="Rectangle 2"/>
          <p:cNvSpPr>
            <a:spLocks noGrp="1"/>
          </p:cNvSpPr>
          <p:nvPr>
            <p:ph type="title"/>
          </p:nvPr>
        </p:nvSpPr>
        <p:spPr/>
        <p:txBody>
          <a:bodyPr/>
          <a:lstStyle/>
          <a:p>
            <a:r>
              <a:rPr lang="en-US" u="sng" smtClean="0">
                <a:latin typeface="Times New Roman" pitchFamily="18" charset="0"/>
              </a:rPr>
              <a:t>Overview</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ko-KR" sz="4000" u="sng" dirty="0" smtClean="0">
                <a:effectLst>
                  <a:outerShdw blurRad="38100" dist="38100" dir="2700000" algn="tl">
                    <a:srgbClr val="C0C0C0"/>
                  </a:outerShdw>
                </a:effectLst>
                <a:latin typeface="Palatino Linotype" pitchFamily="18" charset="0"/>
                <a:ea typeface="굴림" charset="-127"/>
              </a:rPr>
              <a:t>Dual Employees – </a:t>
            </a:r>
            <a:br>
              <a:rPr lang="en-US" altLang="ko-KR" sz="4000" u="sng" dirty="0" smtClean="0">
                <a:effectLst>
                  <a:outerShdw blurRad="38100" dist="38100" dir="2700000" algn="tl">
                    <a:srgbClr val="C0C0C0"/>
                  </a:outerShdw>
                </a:effectLst>
                <a:latin typeface="Palatino Linotype" pitchFamily="18" charset="0"/>
                <a:ea typeface="굴림" charset="-127"/>
              </a:rPr>
            </a:br>
            <a:r>
              <a:rPr lang="en-US" altLang="ko-KR" sz="4000" u="sng" dirty="0" smtClean="0">
                <a:effectLst>
                  <a:outerShdw blurRad="38100" dist="38100" dir="2700000" algn="tl">
                    <a:srgbClr val="C0C0C0"/>
                  </a:outerShdw>
                </a:effectLst>
                <a:latin typeface="Palatino Linotype" pitchFamily="18" charset="0"/>
                <a:ea typeface="굴림" charset="-127"/>
              </a:rPr>
              <a:t>FINRA Rule 3040 Revision</a:t>
            </a:r>
            <a:endParaRPr lang="en-US" sz="4000" dirty="0"/>
          </a:p>
        </p:txBody>
      </p:sp>
      <p:sp>
        <p:nvSpPr>
          <p:cNvPr id="3" name="Text Placeholder 2"/>
          <p:cNvSpPr>
            <a:spLocks noGrp="1"/>
          </p:cNvSpPr>
          <p:nvPr>
            <p:ph type="body" sz="half" idx="1"/>
          </p:nvPr>
        </p:nvSpPr>
        <p:spPr>
          <a:xfrm>
            <a:off x="457200" y="1600200"/>
            <a:ext cx="8229600" cy="4724400"/>
          </a:xfrm>
        </p:spPr>
        <p:txBody>
          <a:bodyPr/>
          <a:lstStyle/>
          <a:p>
            <a:r>
              <a:rPr lang="en-US" sz="2800" dirty="0" smtClean="0">
                <a:latin typeface="Palatino Linotype" pitchFamily="18" charset="0"/>
              </a:rPr>
              <a:t>FINRA Rule 3040/Proposed FINRA Rule 3110</a:t>
            </a:r>
          </a:p>
          <a:p>
            <a:pPr>
              <a:lnSpc>
                <a:spcPct val="80000"/>
              </a:lnSpc>
            </a:pPr>
            <a:r>
              <a:rPr lang="en-US" sz="2000" dirty="0" smtClean="0">
                <a:effectLst>
                  <a:outerShdw blurRad="38100" dist="38100" dir="2700000" algn="tl">
                    <a:srgbClr val="C0C0C0"/>
                  </a:outerShdw>
                </a:effectLst>
                <a:latin typeface="Palatino Linotype" pitchFamily="18" charset="0"/>
              </a:rPr>
              <a:t>In general</a:t>
            </a:r>
          </a:p>
          <a:p>
            <a:pPr lvl="1">
              <a:lnSpc>
                <a:spcPct val="80000"/>
              </a:lnSpc>
            </a:pPr>
            <a:r>
              <a:rPr lang="en-US" sz="1800" dirty="0" smtClean="0">
                <a:effectLst>
                  <a:outerShdw blurRad="38100" dist="38100" dir="2700000" algn="tl">
                    <a:srgbClr val="C0C0C0"/>
                  </a:outerShdw>
                </a:effectLst>
                <a:latin typeface="Palatino Linotype" pitchFamily="18" charset="0"/>
              </a:rPr>
              <a:t>We support FINRA’s effort to eliminate Rule 3040</a:t>
            </a:r>
          </a:p>
          <a:p>
            <a:pPr lvl="1">
              <a:lnSpc>
                <a:spcPct val="80000"/>
              </a:lnSpc>
            </a:pPr>
            <a:r>
              <a:rPr lang="en-US" sz="1800" dirty="0" smtClean="0">
                <a:effectLst>
                  <a:outerShdw blurRad="38100" dist="38100" dir="2700000" algn="tl">
                    <a:srgbClr val="C0C0C0"/>
                  </a:outerShdw>
                </a:effectLst>
                <a:latin typeface="Palatino Linotype" pitchFamily="18" charset="0"/>
              </a:rPr>
              <a:t>As proposed, the new rule should allow banks to continue to provide their customers securities services in connection with their banking activities under the supervision of the Banking Agencies</a:t>
            </a:r>
          </a:p>
          <a:p>
            <a:pPr>
              <a:lnSpc>
                <a:spcPct val="80000"/>
              </a:lnSpc>
            </a:pPr>
            <a:r>
              <a:rPr lang="en-US" sz="2000" dirty="0" smtClean="0">
                <a:effectLst>
                  <a:outerShdw blurRad="38100" dist="38100" dir="2700000" algn="tl">
                    <a:srgbClr val="C0C0C0"/>
                  </a:outerShdw>
                </a:effectLst>
                <a:latin typeface="Palatino Linotype" pitchFamily="18" charset="0"/>
              </a:rPr>
              <a:t>Open questions</a:t>
            </a:r>
          </a:p>
          <a:p>
            <a:pPr lvl="1">
              <a:lnSpc>
                <a:spcPct val="80000"/>
              </a:lnSpc>
            </a:pPr>
            <a:r>
              <a:rPr lang="en-US" sz="1800" dirty="0" smtClean="0">
                <a:effectLst>
                  <a:outerShdw blurRad="38100" dist="38100" dir="2700000" algn="tl">
                    <a:srgbClr val="C0C0C0"/>
                  </a:outerShdw>
                </a:effectLst>
                <a:latin typeface="Palatino Linotype" pitchFamily="18" charset="0"/>
              </a:rPr>
              <a:t>Meaning of “comprehensive view” of an employee’s securities activities at the bank and broker-dealer.</a:t>
            </a:r>
          </a:p>
          <a:p>
            <a:pPr lvl="1">
              <a:lnSpc>
                <a:spcPct val="80000"/>
              </a:lnSpc>
            </a:pPr>
            <a:r>
              <a:rPr lang="en-US" sz="1800" dirty="0" smtClean="0">
                <a:effectLst>
                  <a:outerShdw blurRad="38100" dist="38100" dir="2700000" algn="tl">
                    <a:srgbClr val="C0C0C0"/>
                  </a:outerShdw>
                </a:effectLst>
                <a:latin typeface="Palatino Linotype" pitchFamily="18" charset="0"/>
              </a:rPr>
              <a:t>How broadly should “antifraud provisions” be read.</a:t>
            </a:r>
          </a:p>
          <a:p>
            <a:pPr lvl="1">
              <a:lnSpc>
                <a:spcPct val="80000"/>
              </a:lnSpc>
            </a:pPr>
            <a:r>
              <a:rPr lang="en-US" sz="1800" dirty="0" smtClean="0">
                <a:effectLst>
                  <a:outerShdw blurRad="38100" dist="38100" dir="2700000" algn="tl">
                    <a:srgbClr val="C0C0C0"/>
                  </a:outerShdw>
                </a:effectLst>
                <a:latin typeface="Palatino Linotype" pitchFamily="18" charset="0"/>
              </a:rPr>
              <a:t>Proposed rule would require notification of </a:t>
            </a:r>
            <a:r>
              <a:rPr lang="en-US" sz="1800" u="sng" dirty="0" smtClean="0">
                <a:effectLst>
                  <a:outerShdw blurRad="38100" dist="38100" dir="2700000" algn="tl">
                    <a:srgbClr val="C0C0C0"/>
                  </a:outerShdw>
                </a:effectLst>
                <a:latin typeface="Palatino Linotype" pitchFamily="18" charset="0"/>
              </a:rPr>
              <a:t>all</a:t>
            </a:r>
            <a:r>
              <a:rPr lang="en-US" sz="1800" dirty="0" smtClean="0">
                <a:effectLst>
                  <a:outerShdw blurRad="38100" dist="38100" dir="2700000" algn="tl">
                    <a:srgbClr val="C0C0C0"/>
                  </a:outerShdw>
                </a:effectLst>
                <a:latin typeface="Palatino Linotype" pitchFamily="18" charset="0"/>
              </a:rPr>
              <a:t> violations of policies and procedures, not just material violations.</a:t>
            </a:r>
          </a:p>
          <a:p>
            <a:pPr>
              <a:lnSpc>
                <a:spcPct val="80000"/>
              </a:lnSpc>
            </a:pPr>
            <a:r>
              <a:rPr lang="en-US" sz="2000" dirty="0" smtClean="0">
                <a:effectLst>
                  <a:outerShdw blurRad="38100" dist="38100" dir="2700000" algn="tl">
                    <a:srgbClr val="C0C0C0"/>
                  </a:outerShdw>
                </a:effectLst>
                <a:latin typeface="Palatino Linotype" pitchFamily="18" charset="0"/>
              </a:rPr>
              <a:t>Status</a:t>
            </a:r>
          </a:p>
          <a:p>
            <a:pPr lvl="1">
              <a:lnSpc>
                <a:spcPct val="80000"/>
              </a:lnSpc>
            </a:pPr>
            <a:r>
              <a:rPr lang="en-US" sz="1800" dirty="0" smtClean="0">
                <a:effectLst>
                  <a:outerShdw blurRad="38100" dist="38100" dir="2700000" algn="tl">
                    <a:srgbClr val="C0C0C0"/>
                  </a:outerShdw>
                </a:effectLst>
                <a:latin typeface="Palatino Linotype" pitchFamily="18" charset="0"/>
              </a:rPr>
              <a:t>Banking Agencies have had informal discussions with FINRA.</a:t>
            </a:r>
          </a:p>
          <a:p>
            <a:pPr lvl="1">
              <a:lnSpc>
                <a:spcPct val="80000"/>
              </a:lnSpc>
            </a:pPr>
            <a:r>
              <a:rPr lang="en-US" sz="1800" dirty="0" smtClean="0">
                <a:effectLst>
                  <a:outerShdw blurRad="38100" dist="38100" dir="2700000" algn="tl">
                    <a:srgbClr val="C0C0C0"/>
                  </a:outerShdw>
                </a:effectLst>
                <a:latin typeface="Palatino Linotype" pitchFamily="18" charset="0"/>
              </a:rPr>
              <a:t>The final package has not yet been </a:t>
            </a:r>
            <a:r>
              <a:rPr lang="en-US" sz="1800" dirty="0" smtClean="0">
                <a:effectLst>
                  <a:outerShdw blurRad="38100" dist="38100" dir="2700000" algn="tl">
                    <a:srgbClr val="C0C0C0"/>
                  </a:outerShdw>
                </a:effectLst>
                <a:latin typeface="Palatino Linotype" pitchFamily="18" charset="0"/>
              </a:rPr>
              <a:t>sent to the SEC so we do not know how these issues may be addressed in the final rule.</a:t>
            </a:r>
          </a:p>
          <a:p>
            <a:endParaRPr lang="en-US" dirty="0" smtClean="0">
              <a:latin typeface="Palatino Linotype" pitchFamily="18" charset="0"/>
            </a:endParaRPr>
          </a:p>
          <a:p>
            <a:endParaRPr lang="en-US" dirty="0"/>
          </a:p>
        </p:txBody>
      </p:sp>
      <p:sp>
        <p:nvSpPr>
          <p:cNvPr id="5" name="Slide Number Placeholder 4"/>
          <p:cNvSpPr>
            <a:spLocks noGrp="1"/>
          </p:cNvSpPr>
          <p:nvPr>
            <p:ph type="sldNum" sz="quarter" idx="12"/>
          </p:nvPr>
        </p:nvSpPr>
        <p:spPr/>
        <p:txBody>
          <a:bodyPr/>
          <a:lstStyle/>
          <a:p>
            <a:pPr>
              <a:defRPr/>
            </a:pPr>
            <a:fld id="{C026B0B3-8157-4CCD-9280-D67170C62CCD}" type="slidenum">
              <a:rPr lang="en-US" smtClean="0"/>
              <a:pPr>
                <a:defRPr/>
              </a:pPr>
              <a:t>30</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p:cNvSpPr>
          <p:nvPr>
            <p:ph idx="1"/>
          </p:nvPr>
        </p:nvSpPr>
        <p:spPr/>
        <p:txBody>
          <a:bodyPr/>
          <a:lstStyle/>
          <a:p>
            <a:r>
              <a:rPr lang="en-US" dirty="0" smtClean="0">
                <a:latin typeface="Palatino Linotype" pitchFamily="18" charset="0"/>
              </a:rPr>
              <a:t>Recordkeeping Rules</a:t>
            </a:r>
          </a:p>
          <a:p>
            <a:pPr lvl="1"/>
            <a:r>
              <a:rPr lang="en-US" dirty="0" smtClean="0">
                <a:latin typeface="Palatino Linotype" pitchFamily="18" charset="0"/>
              </a:rPr>
              <a:t>Status</a:t>
            </a:r>
          </a:p>
          <a:p>
            <a:pPr lvl="1"/>
            <a:r>
              <a:rPr lang="en-US" dirty="0" smtClean="0">
                <a:latin typeface="Palatino Linotype" pitchFamily="18" charset="0"/>
              </a:rPr>
              <a:t>General Approach</a:t>
            </a:r>
          </a:p>
          <a:p>
            <a:pPr lvl="2"/>
            <a:r>
              <a:rPr lang="en-US" dirty="0" smtClean="0">
                <a:latin typeface="Palatino Linotype" pitchFamily="18" charset="0"/>
              </a:rPr>
              <a:t>Not a compliance guide to the statute and Regulation R.</a:t>
            </a:r>
          </a:p>
          <a:p>
            <a:pPr lvl="2"/>
            <a:r>
              <a:rPr lang="en-US" dirty="0" smtClean="0">
                <a:latin typeface="Palatino Linotype" pitchFamily="18" charset="0"/>
              </a:rPr>
              <a:t>Rules should provide some flexibility in the type of records a bank may use to demonstrate compliance.</a:t>
            </a:r>
          </a:p>
          <a:p>
            <a:r>
              <a:rPr lang="en-US" dirty="0" smtClean="0">
                <a:latin typeface="Palatino Linotype" pitchFamily="18" charset="0"/>
              </a:rPr>
              <a:t>Interagency Guidance on NDIPs</a:t>
            </a:r>
          </a:p>
          <a:p>
            <a:r>
              <a:rPr lang="en-US" dirty="0" smtClean="0">
                <a:latin typeface="Palatino Linotype" pitchFamily="18" charset="0"/>
              </a:rPr>
              <a:t>Interpretations</a:t>
            </a:r>
          </a:p>
          <a:p>
            <a:pPr lvl="1"/>
            <a:r>
              <a:rPr lang="en-US" dirty="0" smtClean="0">
                <a:latin typeface="Palatino Linotype" pitchFamily="18" charset="0"/>
              </a:rPr>
              <a:t>Procedure</a:t>
            </a:r>
          </a:p>
          <a:p>
            <a:pPr lvl="1"/>
            <a:r>
              <a:rPr lang="en-US" dirty="0" smtClean="0">
                <a:latin typeface="Palatino Linotype" pitchFamily="18" charset="0"/>
              </a:rPr>
              <a:t>Current requests</a:t>
            </a:r>
          </a:p>
        </p:txBody>
      </p:sp>
      <p:sp>
        <p:nvSpPr>
          <p:cNvPr id="48130" name="Rectangle 2"/>
          <p:cNvSpPr>
            <a:spLocks noGrp="1"/>
          </p:cNvSpPr>
          <p:nvPr>
            <p:ph type="title"/>
          </p:nvPr>
        </p:nvSpPr>
        <p:spPr/>
        <p:txBody>
          <a:bodyPr/>
          <a:lstStyle/>
          <a:p>
            <a:r>
              <a:rPr lang="en-US" u="sng" smtClean="0">
                <a:latin typeface="Times New Roman" pitchFamily="18" charset="0"/>
              </a:rPr>
              <a:t>Ongoing Matters</a:t>
            </a:r>
            <a:r>
              <a:rPr lang="en-US" smtClean="0">
                <a:latin typeface="Times New Roman"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ko-KR" u="sng" smtClean="0">
                <a:latin typeface="Times New Roman" pitchFamily="18" charset="0"/>
                <a:ea typeface="굴림" charset="-127"/>
              </a:rPr>
              <a:t>Trust and Fiduciary - Overview</a:t>
            </a:r>
          </a:p>
        </p:txBody>
      </p:sp>
      <p:sp>
        <p:nvSpPr>
          <p:cNvPr id="7171" name="Rectangle 3"/>
          <p:cNvSpPr>
            <a:spLocks noGrp="1" noChangeArrowheads="1"/>
          </p:cNvSpPr>
          <p:nvPr>
            <p:ph type="body" sz="half" idx="1"/>
          </p:nvPr>
        </p:nvSpPr>
        <p:spPr>
          <a:xfrm>
            <a:off x="457200" y="2057400"/>
            <a:ext cx="7772400" cy="3733800"/>
          </a:xfrm>
        </p:spPr>
        <p:txBody>
          <a:bodyPr/>
          <a:lstStyle/>
          <a:p>
            <a:pPr eaLnBrk="1" hangingPunct="1"/>
            <a:r>
              <a:rPr lang="en-US" altLang="ko-KR" sz="2400" smtClean="0">
                <a:latin typeface="Palatino Linotype" pitchFamily="18" charset="0"/>
                <a:ea typeface="굴림" charset="-127"/>
              </a:rPr>
              <a:t>GLB Act allows a bank to continue to effect securities transactions for its trust and fiduciary customers subject to two principal conditions:  </a:t>
            </a:r>
          </a:p>
          <a:p>
            <a:pPr lvl="1" eaLnBrk="1" hangingPunct="1"/>
            <a:r>
              <a:rPr lang="en-US" altLang="ko-KR" smtClean="0">
                <a:latin typeface="Palatino Linotype" pitchFamily="18" charset="0"/>
                <a:ea typeface="굴림" charset="-127"/>
              </a:rPr>
              <a:t>Compliance with “chiefly compensated” test; and </a:t>
            </a:r>
          </a:p>
          <a:p>
            <a:pPr lvl="1" eaLnBrk="1" hangingPunct="1"/>
            <a:r>
              <a:rPr lang="en-US" altLang="ko-KR" smtClean="0">
                <a:latin typeface="Palatino Linotype" pitchFamily="18" charset="0"/>
                <a:ea typeface="굴림" charset="-127"/>
              </a:rPr>
              <a:t>No public solicitation of brokerage business other than in conjunction with advertising its other trust and fiduciary activities.</a:t>
            </a:r>
          </a:p>
          <a:p>
            <a:pPr lvl="1" eaLnBrk="1" hangingPunct="1"/>
            <a:endParaRPr lang="en-US" altLang="ko-KR" b="1"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D31E09C4-CCEB-4C78-948F-B499A528B2FD}" type="slidenum">
              <a:rPr lang="en-US"/>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normAutofit fontScale="90000"/>
          </a:bodyPr>
          <a:lstStyle/>
          <a:p>
            <a:pPr eaLnBrk="1" fontAlgn="auto" hangingPunct="1">
              <a:spcAft>
                <a:spcPts val="0"/>
              </a:spcAft>
              <a:defRPr/>
            </a:pPr>
            <a:r>
              <a:rPr lang="en-US" altLang="ko-KR" u="sng" dirty="0" smtClean="0">
                <a:latin typeface="Times New Roman" pitchFamily="18" charset="0"/>
                <a:ea typeface="굴림" charset="-127"/>
              </a:rPr>
              <a:t>Trust and Fiduciary – Chiefly Compensated</a:t>
            </a:r>
          </a:p>
        </p:txBody>
      </p:sp>
      <p:sp>
        <p:nvSpPr>
          <p:cNvPr id="8195" name="Rectangle 3"/>
          <p:cNvSpPr>
            <a:spLocks noGrp="1" noChangeArrowheads="1"/>
          </p:cNvSpPr>
          <p:nvPr>
            <p:ph type="body" sz="half" idx="1"/>
          </p:nvPr>
        </p:nvSpPr>
        <p:spPr>
          <a:xfrm>
            <a:off x="457200" y="1828800"/>
            <a:ext cx="7772400" cy="3962400"/>
          </a:xfrm>
        </p:spPr>
        <p:txBody>
          <a:bodyPr/>
          <a:lstStyle/>
          <a:p>
            <a:pPr eaLnBrk="1" hangingPunct="1">
              <a:lnSpc>
                <a:spcPct val="80000"/>
              </a:lnSpc>
            </a:pPr>
            <a:r>
              <a:rPr lang="en-US" altLang="ko-KR" sz="2200" smtClean="0">
                <a:latin typeface="Palatino Linotype" pitchFamily="18" charset="0"/>
                <a:ea typeface="굴림" charset="-127"/>
              </a:rPr>
              <a:t>Bank must be chiefly compensated for the securities transactions it effects for trust or fiduciary customers from “relationship compensation,” which includes:</a:t>
            </a:r>
          </a:p>
          <a:p>
            <a:pPr lvl="1" eaLnBrk="1" hangingPunct="1">
              <a:lnSpc>
                <a:spcPct val="80000"/>
              </a:lnSpc>
            </a:pPr>
            <a:r>
              <a:rPr lang="en-US" altLang="ko-KR" sz="2200" smtClean="0">
                <a:latin typeface="Palatino Linotype" pitchFamily="18" charset="0"/>
                <a:ea typeface="굴림" charset="-127"/>
              </a:rPr>
              <a:t>Administration fees;</a:t>
            </a:r>
          </a:p>
          <a:p>
            <a:pPr lvl="1" eaLnBrk="1" hangingPunct="1">
              <a:lnSpc>
                <a:spcPct val="80000"/>
              </a:lnSpc>
            </a:pPr>
            <a:r>
              <a:rPr lang="en-US" altLang="ko-KR" sz="2200" smtClean="0">
                <a:latin typeface="Palatino Linotype" pitchFamily="18" charset="0"/>
                <a:ea typeface="굴림" charset="-127"/>
              </a:rPr>
              <a:t>Annual fees;</a:t>
            </a:r>
          </a:p>
          <a:p>
            <a:pPr lvl="1" eaLnBrk="1" hangingPunct="1">
              <a:lnSpc>
                <a:spcPct val="80000"/>
              </a:lnSpc>
            </a:pPr>
            <a:r>
              <a:rPr lang="en-US" altLang="ko-KR" sz="2200" smtClean="0">
                <a:latin typeface="Palatino Linotype" pitchFamily="18" charset="0"/>
                <a:ea typeface="굴림" charset="-127"/>
              </a:rPr>
              <a:t>Fees based on a percentage of assets under management (“AUM fees”);</a:t>
            </a:r>
          </a:p>
          <a:p>
            <a:pPr lvl="1" eaLnBrk="1" hangingPunct="1">
              <a:lnSpc>
                <a:spcPct val="80000"/>
              </a:lnSpc>
            </a:pPr>
            <a:r>
              <a:rPr lang="en-US" altLang="ko-KR" sz="2200" smtClean="0">
                <a:latin typeface="Palatino Linotype" pitchFamily="18" charset="0"/>
                <a:ea typeface="굴림" charset="-127"/>
              </a:rPr>
              <a:t>Flat or capped per order securities processing fees that do not exceed the bank’s cost for executing the transactions; and</a:t>
            </a:r>
          </a:p>
          <a:p>
            <a:pPr lvl="1" eaLnBrk="1" hangingPunct="1">
              <a:lnSpc>
                <a:spcPct val="80000"/>
              </a:lnSpc>
            </a:pPr>
            <a:r>
              <a:rPr lang="en-US" altLang="ko-KR" sz="2200" smtClean="0">
                <a:latin typeface="Palatino Linotype" pitchFamily="18" charset="0"/>
                <a:ea typeface="굴림" charset="-127"/>
              </a:rPr>
              <a:t>Any combination of these fees.</a:t>
            </a:r>
          </a:p>
          <a:p>
            <a:pPr eaLnBrk="1" hangingPunct="1">
              <a:lnSpc>
                <a:spcPct val="80000"/>
              </a:lnSpc>
            </a:pPr>
            <a:endParaRPr lang="en-US" altLang="ko-KR" sz="2000" b="1" smtClean="0">
              <a:latin typeface="Palatino Linotype" pitchFamily="18" charset="0"/>
              <a:ea typeface="굴림" charset="-127"/>
            </a:endParaRPr>
          </a:p>
        </p:txBody>
      </p:sp>
      <p:sp>
        <p:nvSpPr>
          <p:cNvPr id="7" name="Slide Number Placeholder 6"/>
          <p:cNvSpPr>
            <a:spLocks noGrp="1"/>
          </p:cNvSpPr>
          <p:nvPr>
            <p:ph type="sldNum" sz="quarter" idx="12"/>
          </p:nvPr>
        </p:nvSpPr>
        <p:spPr/>
        <p:txBody>
          <a:bodyPr/>
          <a:lstStyle/>
          <a:p>
            <a:pPr>
              <a:defRPr/>
            </a:pPr>
            <a:fld id="{9B2DC4DC-67BB-4EEC-BD78-3A899412CDB3}" type="slidenum">
              <a:rPr lang="en-US"/>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normAutofit fontScale="90000"/>
          </a:bodyPr>
          <a:lstStyle/>
          <a:p>
            <a:pPr eaLnBrk="1" fontAlgn="auto" hangingPunct="1">
              <a:spcAft>
                <a:spcPts val="0"/>
              </a:spcAft>
              <a:defRPr/>
            </a:pPr>
            <a:r>
              <a:rPr lang="en-US" altLang="ko-KR" u="sng" dirty="0" smtClean="0">
                <a:latin typeface="Times New Roman" pitchFamily="18" charset="0"/>
                <a:ea typeface="굴림" charset="-127"/>
              </a:rPr>
              <a:t>Trust and Fiduciary – Chiefly Compensated</a:t>
            </a:r>
          </a:p>
        </p:txBody>
      </p:sp>
      <p:sp>
        <p:nvSpPr>
          <p:cNvPr id="9219" name="Rectangle 3"/>
          <p:cNvSpPr>
            <a:spLocks noGrp="1" noChangeArrowheads="1"/>
          </p:cNvSpPr>
          <p:nvPr>
            <p:ph type="body" sz="half" idx="1"/>
          </p:nvPr>
        </p:nvSpPr>
        <p:spPr>
          <a:xfrm>
            <a:off x="457200" y="1600200"/>
            <a:ext cx="7772400" cy="3962400"/>
          </a:xfrm>
        </p:spPr>
        <p:txBody>
          <a:bodyPr/>
          <a:lstStyle/>
          <a:p>
            <a:pPr eaLnBrk="1" hangingPunct="1">
              <a:lnSpc>
                <a:spcPct val="80000"/>
              </a:lnSpc>
            </a:pPr>
            <a:endParaRPr lang="en-US" altLang="ko-KR" sz="2800" smtClean="0">
              <a:latin typeface="Times New Roman" pitchFamily="18" charset="0"/>
              <a:ea typeface="굴림" charset="-127"/>
            </a:endParaRPr>
          </a:p>
          <a:p>
            <a:pPr eaLnBrk="1" hangingPunct="1">
              <a:lnSpc>
                <a:spcPct val="80000"/>
              </a:lnSpc>
            </a:pPr>
            <a:r>
              <a:rPr lang="en-US" altLang="ko-KR" sz="2000" smtClean="0">
                <a:latin typeface="Palatino Linotype" pitchFamily="18" charset="0"/>
                <a:ea typeface="굴림" charset="-127"/>
              </a:rPr>
              <a:t>“Relationship compensation” includes the following to the extent attributable to a trust or fiduciary account:</a:t>
            </a:r>
          </a:p>
          <a:p>
            <a:pPr lvl="1" eaLnBrk="1" hangingPunct="1">
              <a:lnSpc>
                <a:spcPct val="80000"/>
              </a:lnSpc>
            </a:pPr>
            <a:r>
              <a:rPr lang="en-US" altLang="ko-KR" sz="2000" smtClean="0">
                <a:latin typeface="Palatino Linotype" pitchFamily="18" charset="0"/>
                <a:ea typeface="굴림" charset="-127"/>
              </a:rPr>
              <a:t>Rule 12b-1 fees, service fees, and sub-transfer and sub-accounting fees received from mutual funds or their service providers (</a:t>
            </a:r>
            <a:r>
              <a:rPr lang="en-US" altLang="ko-KR" sz="2000" u="sng" smtClean="0">
                <a:latin typeface="Palatino Linotype" pitchFamily="18" charset="0"/>
                <a:ea typeface="굴림" charset="-127"/>
              </a:rPr>
              <a:t>e.g.</a:t>
            </a:r>
            <a:r>
              <a:rPr lang="en-US" altLang="ko-KR" sz="2000" smtClean="0">
                <a:latin typeface="Palatino Linotype" pitchFamily="18" charset="0"/>
                <a:ea typeface="굴림" charset="-127"/>
              </a:rPr>
              <a:t> distributor, administrator, advisor); </a:t>
            </a:r>
          </a:p>
          <a:p>
            <a:pPr lvl="1" eaLnBrk="1" hangingPunct="1">
              <a:lnSpc>
                <a:spcPct val="80000"/>
              </a:lnSpc>
            </a:pPr>
            <a:r>
              <a:rPr lang="en-US" altLang="ko-KR" sz="2000" smtClean="0">
                <a:latin typeface="Palatino Linotype" pitchFamily="18" charset="0"/>
                <a:ea typeface="굴림" charset="-127"/>
              </a:rPr>
              <a:t>Fees for custody services;</a:t>
            </a:r>
          </a:p>
          <a:p>
            <a:pPr lvl="1" eaLnBrk="1" hangingPunct="1">
              <a:lnSpc>
                <a:spcPct val="80000"/>
              </a:lnSpc>
            </a:pPr>
            <a:r>
              <a:rPr lang="en-US" altLang="ko-KR" sz="2000" smtClean="0">
                <a:latin typeface="Palatino Linotype" pitchFamily="18" charset="0"/>
                <a:ea typeface="굴림" charset="-127"/>
              </a:rPr>
              <a:t>Fees received in connection with securities lending or borrowing transactions;</a:t>
            </a:r>
          </a:p>
          <a:p>
            <a:pPr lvl="1" eaLnBrk="1" hangingPunct="1">
              <a:lnSpc>
                <a:spcPct val="80000"/>
              </a:lnSpc>
            </a:pPr>
            <a:r>
              <a:rPr lang="en-US" altLang="ko-KR" sz="2000" smtClean="0">
                <a:latin typeface="Palatino Linotype" pitchFamily="18" charset="0"/>
                <a:ea typeface="굴림" charset="-127"/>
              </a:rPr>
              <a:t>Fees paid for personal services, tax preparation, or real estate settlement services; and</a:t>
            </a:r>
          </a:p>
          <a:p>
            <a:pPr lvl="1" eaLnBrk="1" hangingPunct="1">
              <a:lnSpc>
                <a:spcPct val="80000"/>
              </a:lnSpc>
            </a:pPr>
            <a:r>
              <a:rPr lang="en-US" altLang="ko-KR" sz="2000" smtClean="0">
                <a:latin typeface="Palatino Linotype" pitchFamily="18" charset="0"/>
                <a:ea typeface="굴림" charset="-127"/>
              </a:rPr>
              <a:t>Other administration, annual fees and AUM fees regardless of the type of asset involved (</a:t>
            </a:r>
            <a:r>
              <a:rPr lang="en-US" altLang="ko-KR" sz="2000" u="sng" smtClean="0">
                <a:latin typeface="Palatino Linotype" pitchFamily="18" charset="0"/>
                <a:ea typeface="굴림" charset="-127"/>
              </a:rPr>
              <a:t>e.g</a:t>
            </a:r>
            <a:r>
              <a:rPr lang="en-US" altLang="ko-KR" sz="2000" smtClean="0">
                <a:latin typeface="Palatino Linotype" pitchFamily="18" charset="0"/>
                <a:ea typeface="굴림" charset="-127"/>
              </a:rPr>
              <a:t>., securities, real estate, etc.).</a:t>
            </a:r>
          </a:p>
          <a:p>
            <a:pPr eaLnBrk="1" hangingPunct="1">
              <a:lnSpc>
                <a:spcPct val="80000"/>
              </a:lnSpc>
              <a:buFont typeface="Wingdings" pitchFamily="2" charset="2"/>
              <a:buNone/>
            </a:pPr>
            <a:endParaRPr lang="en-US" sz="2000" smtClean="0"/>
          </a:p>
        </p:txBody>
      </p:sp>
      <p:sp>
        <p:nvSpPr>
          <p:cNvPr id="7" name="Slide Number Placeholder 6"/>
          <p:cNvSpPr>
            <a:spLocks noGrp="1"/>
          </p:cNvSpPr>
          <p:nvPr>
            <p:ph type="sldNum" sz="quarter" idx="12"/>
          </p:nvPr>
        </p:nvSpPr>
        <p:spPr/>
        <p:txBody>
          <a:bodyPr/>
          <a:lstStyle/>
          <a:p>
            <a:pPr>
              <a:defRPr/>
            </a:pPr>
            <a:fld id="{E64A89E2-0AB9-4BFB-99C6-360EEBEC6E1F}" type="slidenum">
              <a:rPr lang="en-US"/>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normAutofit fontScale="90000"/>
          </a:bodyPr>
          <a:lstStyle/>
          <a:p>
            <a:pPr eaLnBrk="1" fontAlgn="auto" hangingPunct="1">
              <a:spcAft>
                <a:spcPts val="0"/>
              </a:spcAft>
              <a:defRPr/>
            </a:pPr>
            <a:r>
              <a:rPr lang="en-US" altLang="ko-KR" u="sng" dirty="0" smtClean="0">
                <a:latin typeface="Palatino Linotype" pitchFamily="18" charset="0"/>
                <a:ea typeface="굴림" charset="-127"/>
              </a:rPr>
              <a:t>Trust and Fiduciary – Chiefly Compensated</a:t>
            </a:r>
          </a:p>
        </p:txBody>
      </p:sp>
      <p:sp>
        <p:nvSpPr>
          <p:cNvPr id="155651" name="Rectangle 3"/>
          <p:cNvSpPr>
            <a:spLocks noGrp="1" noChangeArrowheads="1"/>
          </p:cNvSpPr>
          <p:nvPr>
            <p:ph type="body" sz="half" idx="1"/>
          </p:nvPr>
        </p:nvSpPr>
        <p:spPr>
          <a:xfrm>
            <a:off x="457200" y="1600200"/>
            <a:ext cx="7772400" cy="4191000"/>
          </a:xfrm>
        </p:spPr>
        <p:txBody>
          <a:bodyPr>
            <a:normAutofit fontScale="92500" lnSpcReduction="10000"/>
          </a:bodyPr>
          <a:lstStyle/>
          <a:p>
            <a:pPr marL="274320" indent="-274320" eaLnBrk="1" hangingPunct="1">
              <a:spcAft>
                <a:spcPts val="0"/>
              </a:spcAft>
              <a:buClr>
                <a:schemeClr val="accent3"/>
              </a:buClr>
              <a:buFont typeface="Wingdings 2"/>
              <a:buChar char=""/>
              <a:defRPr/>
            </a:pPr>
            <a:r>
              <a:rPr lang="en-US" dirty="0" smtClean="0">
                <a:latin typeface="Palatino Linotype" pitchFamily="18" charset="0"/>
              </a:rPr>
              <a:t>Compliance monitored using either Account-by-Account Approach (Rule 721) or Bank-Wide Approach (Rule 722) </a:t>
            </a:r>
          </a:p>
          <a:p>
            <a:pPr marL="640080" lvl="1" indent="-246888" eaLnBrk="1" hangingPunct="1">
              <a:spcAft>
                <a:spcPts val="0"/>
              </a:spcAft>
              <a:buFont typeface="Wingdings 2"/>
              <a:buChar char=""/>
              <a:defRPr/>
            </a:pPr>
            <a:r>
              <a:rPr lang="en-US" dirty="0" smtClean="0">
                <a:latin typeface="Palatino Linotype" pitchFamily="18" charset="0"/>
              </a:rPr>
              <a:t>Bank-wide (most common): Bank meets “chiefly compensated” test if aggregate relationship compensation attributable to its trust and fiduciary business as a whole during each of the preceding 2 years equals or exceeds 70 percent of the total compensation attributable to the bank’s trust and fiduciary business as a whole during those years after annual ratios for each year are averaged together.</a:t>
            </a:r>
          </a:p>
          <a:p>
            <a:pPr marL="640080" lvl="1" indent="-246888" eaLnBrk="1" hangingPunct="1">
              <a:spcAft>
                <a:spcPts val="0"/>
              </a:spcAft>
              <a:buFont typeface="Wingdings 2"/>
              <a:buChar char=""/>
              <a:defRPr/>
            </a:pPr>
            <a:r>
              <a:rPr lang="en-US" dirty="0" smtClean="0">
                <a:latin typeface="Palatino Linotype" pitchFamily="18" charset="0"/>
              </a:rPr>
              <a:t>Certain accounts and revenue may be excluded from the calculation (Rule 721(b), Rule 722(d) and Rule 723).</a:t>
            </a:r>
            <a:endParaRPr lang="en-US" dirty="0">
              <a:latin typeface="Palatino Linotype" pitchFamily="18" charset="0"/>
            </a:endParaRPr>
          </a:p>
        </p:txBody>
      </p:sp>
      <p:sp>
        <p:nvSpPr>
          <p:cNvPr id="7" name="Slide Number Placeholder 6"/>
          <p:cNvSpPr>
            <a:spLocks noGrp="1"/>
          </p:cNvSpPr>
          <p:nvPr>
            <p:ph type="sldNum" sz="quarter" idx="12"/>
          </p:nvPr>
        </p:nvSpPr>
        <p:spPr/>
        <p:txBody>
          <a:bodyPr/>
          <a:lstStyle/>
          <a:p>
            <a:pPr>
              <a:defRPr/>
            </a:pPr>
            <a:fld id="{D873DDF9-0811-4C0D-AA7F-26E21A767D94}" type="slidenum">
              <a:rPr lang="en-US"/>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normAutofit fontScale="90000"/>
          </a:bodyPr>
          <a:lstStyle/>
          <a:p>
            <a:pPr eaLnBrk="1" fontAlgn="auto" hangingPunct="1">
              <a:spcAft>
                <a:spcPts val="0"/>
              </a:spcAft>
              <a:defRPr/>
            </a:pPr>
            <a:r>
              <a:rPr lang="en-US" altLang="ko-KR" sz="4000" u="sng" dirty="0" smtClean="0">
                <a:latin typeface="Palatino Linotype" pitchFamily="18" charset="0"/>
                <a:ea typeface="굴림" charset="-127"/>
              </a:rPr>
              <a:t>Trust and Fiduciary:</a:t>
            </a:r>
            <a:br>
              <a:rPr lang="en-US" altLang="ko-KR" sz="4000" u="sng" dirty="0" smtClean="0">
                <a:latin typeface="Palatino Linotype" pitchFamily="18" charset="0"/>
                <a:ea typeface="굴림" charset="-127"/>
              </a:rPr>
            </a:br>
            <a:r>
              <a:rPr lang="en-US" altLang="ko-KR" sz="4000" u="sng" dirty="0" smtClean="0">
                <a:latin typeface="Palatino Linotype" pitchFamily="18" charset="0"/>
                <a:ea typeface="굴림" charset="-127"/>
              </a:rPr>
              <a:t>Advertising Restrictions</a:t>
            </a:r>
            <a:endParaRPr lang="en-US" sz="4000" u="sng" dirty="0" smtClean="0">
              <a:latin typeface="Palatino Linotype" pitchFamily="18" charset="0"/>
              <a:ea typeface="굴림" charset="-127"/>
            </a:endParaRPr>
          </a:p>
        </p:txBody>
      </p:sp>
      <p:sp>
        <p:nvSpPr>
          <p:cNvPr id="11267" name="Rectangle 3"/>
          <p:cNvSpPr>
            <a:spLocks noGrp="1" noChangeArrowheads="1"/>
          </p:cNvSpPr>
          <p:nvPr>
            <p:ph type="body" sz="half" idx="1"/>
          </p:nvPr>
        </p:nvSpPr>
        <p:spPr>
          <a:xfrm>
            <a:off x="457200" y="1600200"/>
            <a:ext cx="8229600" cy="4267200"/>
          </a:xfrm>
        </p:spPr>
        <p:txBody>
          <a:bodyPr/>
          <a:lstStyle/>
          <a:p>
            <a:pPr eaLnBrk="1" hangingPunct="1">
              <a:lnSpc>
                <a:spcPct val="90000"/>
              </a:lnSpc>
            </a:pPr>
            <a:r>
              <a:rPr lang="en-US" altLang="ko-KR" sz="2800" smtClean="0">
                <a:latin typeface="Palatino Linotype" pitchFamily="18" charset="0"/>
                <a:ea typeface="굴림" charset="-127"/>
              </a:rPr>
              <a:t>A bank</a:t>
            </a:r>
            <a:r>
              <a:rPr lang="en-US" altLang="ko-KR" smtClean="0">
                <a:latin typeface="Palatino Linotype" pitchFamily="18" charset="0"/>
                <a:ea typeface="굴림" charset="-127"/>
              </a:rPr>
              <a:t>:</a:t>
            </a:r>
          </a:p>
          <a:p>
            <a:pPr lvl="1" eaLnBrk="1" hangingPunct="1">
              <a:lnSpc>
                <a:spcPct val="90000"/>
              </a:lnSpc>
            </a:pPr>
            <a:r>
              <a:rPr lang="en-US" altLang="ko-KR" smtClean="0">
                <a:latin typeface="Palatino Linotype" pitchFamily="18" charset="0"/>
                <a:ea typeface="굴림" charset="-127"/>
              </a:rPr>
              <a:t>May not advertise its securities brokerage services for T&amp;F accounts </a:t>
            </a:r>
            <a:r>
              <a:rPr lang="en-US" altLang="ko-KR" u="sng" smtClean="0">
                <a:latin typeface="Palatino Linotype" pitchFamily="18" charset="0"/>
                <a:ea typeface="굴림" charset="-127"/>
              </a:rPr>
              <a:t>except</a:t>
            </a:r>
            <a:r>
              <a:rPr lang="en-US" altLang="ko-KR" smtClean="0">
                <a:latin typeface="Palatino Linotype" pitchFamily="18" charset="0"/>
                <a:ea typeface="굴림" charset="-127"/>
              </a:rPr>
              <a:t> </a:t>
            </a:r>
            <a:r>
              <a:rPr lang="en-US" altLang="ko-KR" u="sng" smtClean="0">
                <a:latin typeface="Palatino Linotype" pitchFamily="18" charset="0"/>
                <a:ea typeface="굴림" charset="-127"/>
              </a:rPr>
              <a:t>as</a:t>
            </a:r>
            <a:r>
              <a:rPr lang="en-US" altLang="ko-KR" smtClean="0">
                <a:latin typeface="Palatino Linotype" pitchFamily="18" charset="0"/>
                <a:ea typeface="굴림" charset="-127"/>
              </a:rPr>
              <a:t> </a:t>
            </a:r>
            <a:r>
              <a:rPr lang="en-US" altLang="ko-KR" u="sng" smtClean="0">
                <a:latin typeface="Palatino Linotype" pitchFamily="18" charset="0"/>
                <a:ea typeface="굴림" charset="-127"/>
              </a:rPr>
              <a:t>part</a:t>
            </a:r>
            <a:r>
              <a:rPr lang="en-US" altLang="ko-KR" smtClean="0">
                <a:latin typeface="Palatino Linotype" pitchFamily="18" charset="0"/>
                <a:ea typeface="굴림" charset="-127"/>
              </a:rPr>
              <a:t> of advertising its broader T&amp;F services; and</a:t>
            </a:r>
          </a:p>
          <a:p>
            <a:pPr lvl="1" eaLnBrk="1" hangingPunct="1">
              <a:lnSpc>
                <a:spcPct val="90000"/>
              </a:lnSpc>
            </a:pPr>
            <a:r>
              <a:rPr lang="en-US" altLang="ko-KR" smtClean="0">
                <a:latin typeface="Palatino Linotype" pitchFamily="18" charset="0"/>
                <a:ea typeface="굴림" charset="-127"/>
              </a:rPr>
              <a:t>May not advertise its securities brokerage services for T&amp;F accounts </a:t>
            </a:r>
            <a:r>
              <a:rPr lang="en-US" altLang="ko-KR" u="sng" smtClean="0">
                <a:latin typeface="Palatino Linotype" pitchFamily="18" charset="0"/>
                <a:ea typeface="굴림" charset="-127"/>
              </a:rPr>
              <a:t>more</a:t>
            </a:r>
            <a:r>
              <a:rPr lang="en-US" altLang="ko-KR" smtClean="0">
                <a:latin typeface="Palatino Linotype" pitchFamily="18" charset="0"/>
                <a:ea typeface="굴림" charset="-127"/>
              </a:rPr>
              <a:t> </a:t>
            </a:r>
            <a:r>
              <a:rPr lang="en-US" altLang="ko-KR" u="sng" smtClean="0">
                <a:latin typeface="Palatino Linotype" pitchFamily="18" charset="0"/>
                <a:ea typeface="굴림" charset="-127"/>
              </a:rPr>
              <a:t>prominently</a:t>
            </a:r>
            <a:r>
              <a:rPr lang="en-US" altLang="ko-KR" smtClean="0">
                <a:latin typeface="Palatino Linotype" pitchFamily="18" charset="0"/>
                <a:ea typeface="굴림" charset="-127"/>
              </a:rPr>
              <a:t> than other aspects of the T&amp;F services provided to these accounts.</a:t>
            </a:r>
          </a:p>
          <a:p>
            <a:pPr eaLnBrk="1" hangingPunct="1">
              <a:lnSpc>
                <a:spcPct val="90000"/>
              </a:lnSpc>
            </a:pPr>
            <a:r>
              <a:rPr lang="en-US" altLang="ko-KR" sz="2800" smtClean="0">
                <a:latin typeface="Palatino Linotype" pitchFamily="18" charset="0"/>
                <a:ea typeface="굴림" charset="-127"/>
              </a:rPr>
              <a:t>“Advertisements”:  Any material distributed through public media, such as newspapers, radio, television and websites.</a:t>
            </a:r>
            <a:endParaRPr lang="en-US" sz="2800" smtClean="0"/>
          </a:p>
        </p:txBody>
      </p:sp>
      <p:sp>
        <p:nvSpPr>
          <p:cNvPr id="7" name="Slide Number Placeholder 6"/>
          <p:cNvSpPr>
            <a:spLocks noGrp="1"/>
          </p:cNvSpPr>
          <p:nvPr>
            <p:ph type="sldNum" sz="quarter" idx="12"/>
          </p:nvPr>
        </p:nvSpPr>
        <p:spPr/>
        <p:txBody>
          <a:bodyPr/>
          <a:lstStyle/>
          <a:p>
            <a:pPr>
              <a:defRPr/>
            </a:pPr>
            <a:fld id="{ACEBB45D-FE05-4D64-B158-B6088077301F}" type="slidenum">
              <a:rPr lang="en-US"/>
              <a:pPr>
                <a:defRPr/>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7042</TotalTime>
  <Words>2650</Words>
  <Application>Microsoft PowerPoint</Application>
  <PresentationFormat>On-screen Show (4:3)</PresentationFormat>
  <Paragraphs>225</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Reg R – Here and Now FIRMA 23rd National Risk Management Conference New Orleans, LA April 28, 2009</vt:lpstr>
      <vt:lpstr>A Brief History of Reg. R</vt:lpstr>
      <vt:lpstr>Overview</vt:lpstr>
      <vt:lpstr>Ongoing Matters </vt:lpstr>
      <vt:lpstr>Trust and Fiduciary - Overview</vt:lpstr>
      <vt:lpstr>Trust and Fiduciary – Chiefly Compensated</vt:lpstr>
      <vt:lpstr>Trust and Fiduciary – Chiefly Compensated</vt:lpstr>
      <vt:lpstr>Trust and Fiduciary – Chiefly Compensated</vt:lpstr>
      <vt:lpstr>Trust and Fiduciary: Advertising Restrictions</vt:lpstr>
      <vt:lpstr>Trust and Fiduciary:  Other Conditions</vt:lpstr>
      <vt:lpstr>Custody – Overview</vt:lpstr>
      <vt:lpstr>Custody – Overview</vt:lpstr>
      <vt:lpstr>Custody Exemption:  EBPs and IRAs</vt:lpstr>
      <vt:lpstr>Custody Exemption:  EBPs and IRAs</vt:lpstr>
      <vt:lpstr>Custody Exemption:  Key Definitions</vt:lpstr>
      <vt:lpstr>Custody Exemption:  Accommodation Trades</vt:lpstr>
      <vt:lpstr>Custody Exemption:  Accommodation Trades</vt:lpstr>
      <vt:lpstr>Custody Exemption:  Accommodation Trades</vt:lpstr>
      <vt:lpstr>Custody Exemption: Carrying Broker</vt:lpstr>
      <vt:lpstr>Custody Exemption: Carrying Broker</vt:lpstr>
      <vt:lpstr>Custody Exemption:  Administrators and Recordkeepers</vt:lpstr>
      <vt:lpstr>Networking Exception:  Overview</vt:lpstr>
      <vt:lpstr>Networking Exception: Nominal Referral Fees</vt:lpstr>
      <vt:lpstr>Networking Exception: Nominal Referral Fees</vt:lpstr>
      <vt:lpstr>Networking Exception: Nominal Referral Fees</vt:lpstr>
      <vt:lpstr>Networking:  Bonus Plans</vt:lpstr>
      <vt:lpstr>Networking:  Bonus Plans</vt:lpstr>
      <vt:lpstr>Networking:  Bonus Plans</vt:lpstr>
      <vt:lpstr>Networking: High Net Worth and Institutional Customers</vt:lpstr>
      <vt:lpstr>Dual Employees –  FINRA Rule 3040 Revision</vt:lpstr>
    </vt:vector>
  </TitlesOfParts>
  <Company>Federal Reserve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Regulation R</dc:title>
  <dc:creator>m1bpk00</dc:creator>
  <cp:lastModifiedBy>Andrea Tokhe</cp:lastModifiedBy>
  <cp:revision>312</cp:revision>
  <dcterms:created xsi:type="dcterms:W3CDTF">2007-02-08T19:34:39Z</dcterms:created>
  <dcterms:modified xsi:type="dcterms:W3CDTF">2009-03-27T14:52:59Z</dcterms:modified>
</cp:coreProperties>
</file>